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56" r:id="rId5"/>
    <p:sldId id="257" r:id="rId6"/>
    <p:sldId id="258" r:id="rId7"/>
    <p:sldId id="265" r:id="rId8"/>
    <p:sldId id="259" r:id="rId9"/>
    <p:sldId id="260" r:id="rId10"/>
    <p:sldId id="261" r:id="rId11"/>
    <p:sldId id="262" r:id="rId12"/>
    <p:sldId id="263" r:id="rId13"/>
    <p:sldId id="264" r:id="rId14"/>
    <p:sldId id="266" r:id="rId15"/>
    <p:sldId id="276" r:id="rId16"/>
    <p:sldId id="277" r:id="rId17"/>
    <p:sldId id="278" r:id="rId18"/>
    <p:sldId id="267" r:id="rId19"/>
    <p:sldId id="268" r:id="rId20"/>
    <p:sldId id="269" r:id="rId21"/>
    <p:sldId id="275" r:id="rId22"/>
    <p:sldId id="270" r:id="rId23"/>
    <p:sldId id="271" r:id="rId24"/>
    <p:sldId id="272" r:id="rId25"/>
    <p:sldId id="279" r:id="rId26"/>
    <p:sldId id="323" r:id="rId27"/>
    <p:sldId id="280" r:id="rId28"/>
    <p:sldId id="281" r:id="rId29"/>
    <p:sldId id="282" r:id="rId30"/>
    <p:sldId id="324" r:id="rId31"/>
    <p:sldId id="325" r:id="rId32"/>
    <p:sldId id="326" r:id="rId33"/>
    <p:sldId id="327" r:id="rId34"/>
    <p:sldId id="328" r:id="rId35"/>
    <p:sldId id="329" r:id="rId36"/>
    <p:sldId id="340" r:id="rId37"/>
    <p:sldId id="330" r:id="rId38"/>
    <p:sldId id="331" r:id="rId39"/>
    <p:sldId id="332" r:id="rId40"/>
    <p:sldId id="333" r:id="rId41"/>
    <p:sldId id="283" r:id="rId42"/>
    <p:sldId id="290" r:id="rId43"/>
    <p:sldId id="291" r:id="rId44"/>
    <p:sldId id="292" r:id="rId45"/>
    <p:sldId id="294" r:id="rId46"/>
    <p:sldId id="295" r:id="rId47"/>
    <p:sldId id="297" r:id="rId48"/>
    <p:sldId id="298" r:id="rId49"/>
    <p:sldId id="304" r:id="rId50"/>
    <p:sldId id="335" r:id="rId51"/>
    <p:sldId id="336" r:id="rId52"/>
    <p:sldId id="337" r:id="rId53"/>
    <p:sldId id="338" r:id="rId54"/>
    <p:sldId id="339" r:id="rId55"/>
    <p:sldId id="299" r:id="rId56"/>
    <p:sldId id="301" r:id="rId57"/>
    <p:sldId id="314" r:id="rId58"/>
    <p:sldId id="316" r:id="rId59"/>
    <p:sldId id="317" r:id="rId60"/>
    <p:sldId id="31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.SRI LAKSHMI SAI DURGA MOHISHA  21BCE7044" userId="S::srilakshmi.21bce7044@vitapstudent.ac.in::87381c2d-ce8c-4a4d-9e25-2f1824da20dd" providerId="AD" clId="Web-{2EF9E581-9C8A-4B1E-BC4E-0FDF7D3A3D40}"/>
    <pc:docChg chg="modSld">
      <pc:chgData name="G.SRI LAKSHMI SAI DURGA MOHISHA  21BCE7044" userId="S::srilakshmi.21bce7044@vitapstudent.ac.in::87381c2d-ce8c-4a4d-9e25-2f1824da20dd" providerId="AD" clId="Web-{2EF9E581-9C8A-4B1E-BC4E-0FDF7D3A3D40}" dt="2023-02-18T15:09:51.933" v="1" actId="1076"/>
      <pc:docMkLst>
        <pc:docMk/>
      </pc:docMkLst>
      <pc:sldChg chg="modSp">
        <pc:chgData name="G.SRI LAKSHMI SAI DURGA MOHISHA  21BCE7044" userId="S::srilakshmi.21bce7044@vitapstudent.ac.in::87381c2d-ce8c-4a4d-9e25-2f1824da20dd" providerId="AD" clId="Web-{2EF9E581-9C8A-4B1E-BC4E-0FDF7D3A3D40}" dt="2023-02-18T15:09:51.933" v="1" actId="1076"/>
        <pc:sldMkLst>
          <pc:docMk/>
          <pc:sldMk cId="3963987443" sldId="281"/>
        </pc:sldMkLst>
        <pc:picChg chg="mod">
          <ac:chgData name="G.SRI LAKSHMI SAI DURGA MOHISHA  21BCE7044" userId="S::srilakshmi.21bce7044@vitapstudent.ac.in::87381c2d-ce8c-4a4d-9e25-2f1824da20dd" providerId="AD" clId="Web-{2EF9E581-9C8A-4B1E-BC4E-0FDF7D3A3D40}" dt="2023-02-18T15:09:51.933" v="1" actId="1076"/>
          <ac:picMkLst>
            <pc:docMk/>
            <pc:sldMk cId="3963987443" sldId="281"/>
            <ac:picMk id="4" creationId="{3E80792F-BC41-390A-876F-964DB0B1619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C7A13-D8F2-4704-A571-B3FDEDD4BCF4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6ED22-3305-4E3C-976A-9B1AEF021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508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0ED5-F40A-0A69-BC28-A4A8DE749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ACD83-8CF0-7152-B3A0-1A9055A52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361A1-5736-C0F8-E659-CD94BD3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7DCD-F89E-408D-954C-2EEA1F957F14}" type="datetime1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53A33-1124-B97B-1465-E28A9B77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FE1E1-45F2-A74D-3C32-66392619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46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D14F-A3A6-16EB-E428-AAEF0A03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23F56-3B76-9E04-4FAB-18D214C02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FFEB4-1E0D-4751-437E-98C18A83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F375-8F61-4645-93C3-FADB9653D2C7}" type="datetime1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EF969-146A-2CFC-BB38-150201EE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9810-BA74-7A7B-4E1B-44329AD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70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F1A32-2D0A-C998-99D9-149EBA5CC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7C586-3A8B-87B4-6857-515146316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99C7D-4C2B-4DAC-1F6E-DD8A62FF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AB5B-F853-40A4-A8D9-51BDCEFEBA31}" type="datetime1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EB513-D240-149B-7020-AD0D3273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A44D6-ECB5-6F3F-A3F6-FC46160F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24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4A56-768F-AF6F-6E4D-E91F1CA8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E315-DAAB-1E8E-7DF4-C05E3D90F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E018F-1266-CA4B-0B07-94B9CBEA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46ED2-19BF-442C-A75B-96045354DA5E}" type="datetime1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413AC-B309-53C6-721F-F318256A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A8184-7DD6-B215-95DA-668A28FA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03BF-1861-A7DF-12A3-B474B8D8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42F90-05C8-830F-3F63-A4DA0695B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2A044-C402-5373-7633-CF6BB0CDF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ED6B3-62A4-4F01-BB28-12192F05EDFE}" type="datetime1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A18ED-DD48-C034-918A-FC0314D9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DE6B2-235E-7FC8-8F17-0BE152E3E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05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C4FD-C687-9240-EC39-74DBF471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5BC0D-99CC-5CC8-B94A-65E2F1691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3A6F9-854C-CD55-4455-D9A45170B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CE27A-0ACA-71DF-045B-9BAEBEED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AC784-B56C-4484-B8E2-F23DAF91B1EA}" type="datetime1">
              <a:rPr lang="en-IN" smtClean="0"/>
              <a:t>22-11-2024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281CB-3A43-E7DE-7802-36530735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368A6-7DAA-BFF1-D95F-6F738D64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83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CA83-C9D2-405A-5B58-1DF6FEE1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0A33C-7DCD-1024-6FEA-92D34398F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3F3E7-D8C8-D891-27CC-7A9BE8018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A3EDC-A769-A934-24AD-F7AE9EB3F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C8BF7-5DE7-FDC3-9E4D-F04575C9B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1BB3C-E377-CBE8-9577-AE139878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4577-F763-439A-ACC7-42485254A9F7}" type="datetime1">
              <a:rPr lang="en-IN" smtClean="0"/>
              <a:t>22-11-2024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EC197C-0898-E744-9AD0-4E7580B7C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4F7EB7-7B7A-A28E-937D-CFBA9595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8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D59D9-18ED-2AC0-6CB2-FFD62B02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C604D-4CFA-7F2D-7DAB-B85E0220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E380-3B87-4FE9-8D31-FC8445304F82}" type="datetime1">
              <a:rPr lang="en-IN" smtClean="0"/>
              <a:t>22-11-2024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07775-EA6D-0526-C1E3-F9E822EE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E2998-7CB8-52F0-33FE-78996E2B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55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2150-D13E-26CC-D167-E3E2077E3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0744-B50D-4715-B518-57CCB8B6BCEE}" type="datetime1">
              <a:rPr lang="en-IN" smtClean="0"/>
              <a:t>22-11-2024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3B40F-85BF-E99C-79C2-225FA78D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739B9-6701-0D06-2E4C-5C4DCE94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81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88B7-A05A-5181-3D58-19B2D3E4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F6C91-62FC-760A-8752-0BA8B6540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132AC-59EC-E1A9-9A90-B4FAC81BA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8585A-3AEC-EA87-809F-94658B0E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B17B-4D51-4CBD-BC3A-31A715DBC870}" type="datetime1">
              <a:rPr lang="en-IN" smtClean="0"/>
              <a:t>22-11-2024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7B34E-20F8-0944-EB12-F42B9CD8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B3FF1-9F34-CCDE-659E-E8D772C9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149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DDD4-C6CB-9C3A-EDF1-C58C0611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D4F27-5D05-5926-56DC-45C0261EF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7250A-C0E0-F21D-5592-497F3BEC1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7382F-D130-9479-7F98-F22081C1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D80D-3EE5-497D-95CD-06C415FA7C2E}" type="datetime1">
              <a:rPr lang="en-IN" smtClean="0"/>
              <a:t>22-11-2024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097FC-2C98-9211-09CC-DA55E32E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B8139-21A1-D467-38E5-F4674C9F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01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8F1B56-2BF0-FC84-EB4E-FCCDC5359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34771-EA4B-FE62-1FA4-3A32E0C9F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33E2E-3B14-71FA-C618-2CBA3F1FF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27D9-52DA-4D58-95CC-2D2261C389DC}" type="datetime1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73AE7-F203-D2D1-2F95-DCF8C27E9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Dr.Selva Kumar S (SCOPE) 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AA790-3397-5BF0-38E8-442926BD5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D14A6-2186-41C1-B48B-6546AE2EF2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89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.html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gistry.opendata.aws/usage-examples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sropendata.com/?source=post_page---------------------------" TargetMode="External"/><Relationship Id="rId2" Type="http://schemas.openxmlformats.org/officeDocument/2006/relationships/hyperlink" Target="https://toolbox.google.com/datasetsearch?source=post_page---------------------------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wesomedata/awesome-public-datasets?source=post_page---------------------------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v/?source=post_page---------------------------" TargetMode="External"/><Relationship Id="rId2" Type="http://schemas.openxmlformats.org/officeDocument/2006/relationships/hyperlink" Target="https://www.visualdata.io/?source=post_page---------------------------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europa.eu/euodp/data/dataset?source=post_page---------------------------" TargetMode="External"/><Relationship Id="rId4" Type="http://schemas.openxmlformats.org/officeDocument/2006/relationships/hyperlink" Target="https://data.gov.in/?source=post_page---------------------------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B577-64CF-ED16-F5CC-96E33782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28" y="751107"/>
            <a:ext cx="11424744" cy="1103094"/>
          </a:xfrm>
        </p:spPr>
        <p:txBody>
          <a:bodyPr>
            <a:normAutofit/>
          </a:bodyPr>
          <a:lstStyle/>
          <a:p>
            <a:r>
              <a:rPr lang="en-IN" sz="54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</a:t>
            </a:r>
          </a:p>
        </p:txBody>
      </p:sp>
      <p:pic>
        <p:nvPicPr>
          <p:cNvPr id="1026" name="Picture 2" descr="How to Use Neural Network in Gaming? - Loginworks Softwares">
            <a:extLst>
              <a:ext uri="{FF2B5EF4-FFF2-40B4-BE49-F238E27FC236}">
                <a16:creationId xmlns:a16="http://schemas.microsoft.com/office/drawing/2014/main" id="{D9F48524-38B2-CFB7-0103-7F8B2A28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55" y="2190532"/>
            <a:ext cx="10381776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134842-1DEB-26E3-9654-45E93A10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R. Prashanth (SCOPE)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06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EA8DC-B28A-2F8C-A843-47BA7AC5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123387"/>
            <a:ext cx="11172496" cy="1325563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1B224-FC59-9EC1-8F79-886CF7CC8F13}"/>
              </a:ext>
            </a:extLst>
          </p:cNvPr>
          <p:cNvSpPr txBox="1"/>
          <p:nvPr/>
        </p:nvSpPr>
        <p:spPr>
          <a:xfrm>
            <a:off x="599091" y="1257961"/>
            <a:ext cx="11172495" cy="5345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If the </a:t>
            </a:r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problem gets complicated </a:t>
            </a: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enough, it might get </a:t>
            </a:r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difficult for you to make accurate rules </a:t>
            </a: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by hand that </a:t>
            </a:r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covers all possible types </a:t>
            </a: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of fruit.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This is where </a:t>
            </a:r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Machine Learning Algorithms </a:t>
            </a: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come </a:t>
            </a:r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into the picture</a:t>
            </a: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So instead of you writing the code, what you do is you </a:t>
            </a:r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feed data to the generic algorithm</a:t>
            </a: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, and the algorithm / machine </a:t>
            </a:r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builds the logic based on the given data.</a:t>
            </a:r>
          </a:p>
        </p:txBody>
      </p:sp>
    </p:spTree>
    <p:extLst>
      <p:ext uri="{BB962C8B-B14F-4D97-AF65-F5344CB8AC3E}">
        <p14:creationId xmlns:p14="http://schemas.microsoft.com/office/powerpoint/2010/main" val="289259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79D164-6A1A-D437-3AE6-58B9E1E0D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123387"/>
            <a:ext cx="11172496" cy="1325563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77D9E-8226-2FD0-AF52-6B8FBECCAA36}"/>
              </a:ext>
            </a:extLst>
          </p:cNvPr>
          <p:cNvSpPr txBox="1"/>
          <p:nvPr/>
        </p:nvSpPr>
        <p:spPr>
          <a:xfrm>
            <a:off x="0" y="14489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none" strike="noStrike" baseline="0">
                <a:solidFill>
                  <a:srgbClr val="C00000"/>
                </a:solidFill>
                <a:latin typeface="Palatino Linotype" panose="02040502050505030304" pitchFamily="18" charset="0"/>
              </a:rPr>
              <a:t>Traditional programming paradigm </a:t>
            </a:r>
            <a:endParaRPr lang="en-IN" sz="2400">
              <a:solidFill>
                <a:srgbClr val="C00000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F5914A4-8518-CBBD-9045-AFB42E4E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850" y="1859933"/>
            <a:ext cx="5789306" cy="213029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53269C-BF71-AB12-6DDF-3EBD15B798D9}"/>
              </a:ext>
            </a:extLst>
          </p:cNvPr>
          <p:cNvSpPr txBox="1"/>
          <p:nvPr/>
        </p:nvSpPr>
        <p:spPr>
          <a:xfrm>
            <a:off x="123497" y="406660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none" strike="noStrike" baseline="0">
                <a:solidFill>
                  <a:srgbClr val="C00000"/>
                </a:solidFill>
                <a:latin typeface="Palatino Linotype" panose="02040502050505030304" pitchFamily="18" charset="0"/>
              </a:rPr>
              <a:t>Machine Learning paradigm</a:t>
            </a:r>
            <a:endParaRPr lang="en-IN" sz="2400" b="1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A127A9-5F6A-6A9D-D551-8451048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50" y="4184914"/>
            <a:ext cx="6327829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0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A6CF22-EAAC-BDD2-548D-8EA4743D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870324" cy="896116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795C2-BB50-FF4B-A8D4-DAB18CF099C3}"/>
              </a:ext>
            </a:extLst>
          </p:cNvPr>
          <p:cNvSpPr txBox="1"/>
          <p:nvPr/>
        </p:nvSpPr>
        <p:spPr>
          <a:xfrm>
            <a:off x="136634" y="1426807"/>
            <a:ext cx="8786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Palatino Linotype" panose="02040502050505030304" pitchFamily="18" charset="0"/>
              </a:rPr>
              <a:t>Examples of Successful Applications of Machine Learning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58AB4-86C0-D187-3FDD-0D0DFBB4FCF0}"/>
              </a:ext>
            </a:extLst>
          </p:cNvPr>
          <p:cNvSpPr txBox="1"/>
          <p:nvPr/>
        </p:nvSpPr>
        <p:spPr>
          <a:xfrm>
            <a:off x="1702675" y="2192197"/>
            <a:ext cx="10310649" cy="2836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omic Sans MS" panose="030F0702030302020204" pitchFamily="66" charset="0"/>
              </a:rPr>
              <a:t>Learning to </a:t>
            </a:r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recognize spoken </a:t>
            </a:r>
            <a:r>
              <a:rPr lang="en-US" sz="2800">
                <a:latin typeface="Comic Sans MS" panose="030F0702030302020204" pitchFamily="66" charset="0"/>
              </a:rPr>
              <a:t>words </a:t>
            </a:r>
          </a:p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omic Sans MS" panose="030F0702030302020204" pitchFamily="66" charset="0"/>
              </a:rPr>
              <a:t>Learning to </a:t>
            </a:r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drive an autonomous </a:t>
            </a:r>
            <a:r>
              <a:rPr lang="en-US" sz="2800">
                <a:latin typeface="Comic Sans MS" panose="030F0702030302020204" pitchFamily="66" charset="0"/>
              </a:rPr>
              <a:t>vehicle </a:t>
            </a:r>
          </a:p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omic Sans MS" panose="030F0702030302020204" pitchFamily="66" charset="0"/>
              </a:rPr>
              <a:t>Learning to </a:t>
            </a:r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classify new astronomical </a:t>
            </a:r>
            <a:r>
              <a:rPr lang="en-US" sz="2800">
                <a:latin typeface="Comic Sans MS" panose="030F0702030302020204" pitchFamily="66" charset="0"/>
              </a:rPr>
              <a:t>structures </a:t>
            </a:r>
          </a:p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omic Sans MS" panose="030F0702030302020204" pitchFamily="66" charset="0"/>
              </a:rPr>
              <a:t>Learning to play world-class backgammon</a:t>
            </a:r>
            <a:endParaRPr lang="en-IN" sz="2800">
              <a:latin typeface="Comic Sans MS" panose="030F0702030302020204" pitchFamily="66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7F5F3-DCC6-365F-6BD8-45E61251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602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4ACB12-B63C-25AA-1CDF-50A3F75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14" y="98842"/>
            <a:ext cx="10870324" cy="738460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E64B7-3CA8-55BA-DE2F-8469243A3952}"/>
              </a:ext>
            </a:extLst>
          </p:cNvPr>
          <p:cNvSpPr txBox="1"/>
          <p:nvPr/>
        </p:nvSpPr>
        <p:spPr>
          <a:xfrm>
            <a:off x="0" y="83730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Palatino Linotype" panose="02040502050505030304" pitchFamily="18" charset="0"/>
              </a:rPr>
              <a:t>Why is Machine Learning Important?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BD820-C605-7F9A-93B4-71A9EE4A6D2D}"/>
              </a:ext>
            </a:extLst>
          </p:cNvPr>
          <p:cNvSpPr txBox="1"/>
          <p:nvPr/>
        </p:nvSpPr>
        <p:spPr>
          <a:xfrm>
            <a:off x="358008" y="1298967"/>
            <a:ext cx="11475983" cy="504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Comic Sans MS" panose="030F0702030302020204" pitchFamily="66" charset="0"/>
              </a:rPr>
              <a:t>Some tasks </a:t>
            </a: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cannot be defined well</a:t>
            </a:r>
            <a:r>
              <a:rPr lang="en-US" sz="2000">
                <a:latin typeface="Comic Sans MS" panose="030F0702030302020204" pitchFamily="66" charset="0"/>
              </a:rPr>
              <a:t>, except by examples (e.g., </a:t>
            </a: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recognizing people</a:t>
            </a:r>
            <a:r>
              <a:rPr lang="en-US" sz="2000">
                <a:latin typeface="Comic Sans MS" panose="030F0702030302020204" pitchFamily="66" charset="0"/>
              </a:rPr>
              <a:t>).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Relationships and correlations </a:t>
            </a:r>
            <a:r>
              <a:rPr lang="en-US" sz="2000">
                <a:latin typeface="Comic Sans MS" panose="030F0702030302020204" pitchFamily="66" charset="0"/>
              </a:rPr>
              <a:t>can be </a:t>
            </a: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hidden within large amounts of data</a:t>
            </a:r>
            <a:r>
              <a:rPr lang="en-US" sz="2000">
                <a:latin typeface="Comic Sans MS" panose="030F0702030302020204" pitchFamily="66" charset="0"/>
              </a:rPr>
              <a:t>. </a:t>
            </a:r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Machine Learning/Data Mining </a:t>
            </a:r>
            <a:r>
              <a:rPr lang="en-US" sz="2000">
                <a:latin typeface="Comic Sans MS" panose="030F0702030302020204" pitchFamily="66" charset="0"/>
              </a:rPr>
              <a:t>may be able to </a:t>
            </a: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find these relationships</a:t>
            </a:r>
            <a:r>
              <a:rPr lang="en-US" sz="2000">
                <a:latin typeface="Comic Sans MS" panose="030F0702030302020204" pitchFamily="66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Human designers</a:t>
            </a:r>
            <a:r>
              <a:rPr lang="en-US" sz="2000">
                <a:latin typeface="Comic Sans MS" panose="030F0702030302020204" pitchFamily="66" charset="0"/>
              </a:rPr>
              <a:t> often produce machines that do not work as well as </a:t>
            </a: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desired in the environments in which they are used.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The amount of knowledge available </a:t>
            </a:r>
            <a:r>
              <a:rPr lang="en-US" sz="2000">
                <a:latin typeface="Comic Sans MS" panose="030F0702030302020204" pitchFamily="66" charset="0"/>
              </a:rPr>
              <a:t>about certain tasks might be </a:t>
            </a: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too large for explicit encoding by humans </a:t>
            </a:r>
            <a:r>
              <a:rPr lang="en-US" sz="2000">
                <a:latin typeface="Comic Sans MS" panose="030F0702030302020204" pitchFamily="66" charset="0"/>
              </a:rPr>
              <a:t>(e.g., medical diagnostic).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Comic Sans MS" panose="030F0702030302020204" pitchFamily="66" charset="0"/>
              </a:rPr>
              <a:t>Environments change over time.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New knowledge about tasks </a:t>
            </a:r>
            <a:r>
              <a:rPr lang="en-US" sz="2000">
                <a:latin typeface="Comic Sans MS" panose="030F0702030302020204" pitchFamily="66" charset="0"/>
              </a:rPr>
              <a:t>is </a:t>
            </a:r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constantly being discovered</a:t>
            </a:r>
            <a:r>
              <a:rPr lang="en-US" sz="2000">
                <a:latin typeface="Comic Sans MS" panose="030F0702030302020204" pitchFamily="66" charset="0"/>
              </a:rPr>
              <a:t> by humans. It may be difficult to continuously re-design systems “</a:t>
            </a:r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by hand</a:t>
            </a:r>
            <a:r>
              <a:rPr lang="en-US" sz="2000">
                <a:latin typeface="Comic Sans MS" panose="030F0702030302020204" pitchFamily="66" charset="0"/>
              </a:rPr>
              <a:t>”.</a:t>
            </a:r>
            <a:endParaRPr lang="en-IN" sz="200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6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43A5C7-7257-943B-96C9-74C9AF06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14" y="98842"/>
            <a:ext cx="10870324" cy="738460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49D67-8B40-BD94-575C-74F3697AD01A}"/>
              </a:ext>
            </a:extLst>
          </p:cNvPr>
          <p:cNvSpPr txBox="1"/>
          <p:nvPr/>
        </p:nvSpPr>
        <p:spPr>
          <a:xfrm>
            <a:off x="136634" y="8232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Palatino Linotype" panose="02040502050505030304" pitchFamily="18" charset="0"/>
              </a:rPr>
              <a:t>Areas of Influence for Machine Learning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D69D7-BDDB-515E-78FE-50C3DBBDF602}"/>
              </a:ext>
            </a:extLst>
          </p:cNvPr>
          <p:cNvSpPr txBox="1"/>
          <p:nvPr/>
        </p:nvSpPr>
        <p:spPr>
          <a:xfrm>
            <a:off x="656896" y="1467996"/>
            <a:ext cx="11314387" cy="5001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</a:rPr>
              <a:t>Statistics: </a:t>
            </a:r>
            <a:r>
              <a:rPr lang="en-US">
                <a:latin typeface="Comic Sans MS" panose="030F0702030302020204" pitchFamily="66" charset="0"/>
              </a:rPr>
              <a:t>How best to use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samples drawn from unknown probability distributions </a:t>
            </a:r>
            <a:r>
              <a:rPr lang="en-US">
                <a:latin typeface="Comic Sans MS" panose="030F0702030302020204" pitchFamily="66" charset="0"/>
              </a:rPr>
              <a:t>to help decide from which distribution some new sample is drawn? 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</a:rPr>
              <a:t>Brain Models: </a:t>
            </a:r>
            <a:r>
              <a:rPr lang="en-US">
                <a:latin typeface="Comic Sans MS" panose="030F0702030302020204" pitchFamily="66" charset="0"/>
              </a:rPr>
              <a:t>Non-linear elements with weighted inputs (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Artificial Neural Networks</a:t>
            </a:r>
            <a:r>
              <a:rPr lang="en-US">
                <a:latin typeface="Comic Sans MS" panose="030F0702030302020204" pitchFamily="66" charset="0"/>
              </a:rPr>
              <a:t>) have been suggested as simple models of biological neurons. 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</a:rPr>
              <a:t>Adaptive Control Theory</a:t>
            </a:r>
            <a:r>
              <a:rPr lang="en-US">
                <a:latin typeface="Comic Sans MS" panose="030F0702030302020204" pitchFamily="66" charset="0"/>
              </a:rPr>
              <a:t>: How to deal with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controlling a process having unknown parameters </a:t>
            </a:r>
            <a:r>
              <a:rPr lang="en-US">
                <a:latin typeface="Comic Sans MS" panose="030F0702030302020204" pitchFamily="66" charset="0"/>
              </a:rPr>
              <a:t>that must be estimated during operation? 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</a:rPr>
              <a:t>Psychology: </a:t>
            </a:r>
            <a:r>
              <a:rPr lang="en-US">
                <a:latin typeface="Comic Sans MS" panose="030F0702030302020204" pitchFamily="66" charset="0"/>
              </a:rPr>
              <a:t>How to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model human performance </a:t>
            </a:r>
            <a:r>
              <a:rPr lang="en-US">
                <a:latin typeface="Comic Sans MS" panose="030F0702030302020204" pitchFamily="66" charset="0"/>
              </a:rPr>
              <a:t>on various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learning tasks</a:t>
            </a:r>
            <a:r>
              <a:rPr lang="en-US">
                <a:latin typeface="Comic Sans MS" panose="030F0702030302020204" pitchFamily="66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</a:rPr>
              <a:t>Artificial Intelligence: </a:t>
            </a:r>
            <a:r>
              <a:rPr lang="en-US">
                <a:latin typeface="Comic Sans MS" panose="030F0702030302020204" pitchFamily="66" charset="0"/>
              </a:rPr>
              <a:t>How to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write algorithms to acquire the knowledge humans </a:t>
            </a:r>
            <a:r>
              <a:rPr lang="en-US">
                <a:latin typeface="Comic Sans MS" panose="030F0702030302020204" pitchFamily="66" charset="0"/>
              </a:rPr>
              <a:t>are able to acquire, at least, as well as humans? 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</a:rPr>
              <a:t>Evolutionary Models: </a:t>
            </a:r>
            <a:r>
              <a:rPr lang="en-US">
                <a:latin typeface="Comic Sans MS" panose="030F0702030302020204" pitchFamily="66" charset="0"/>
              </a:rPr>
              <a:t>How to model certain aspects of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biological evolution to improve </a:t>
            </a:r>
            <a:r>
              <a:rPr lang="en-US">
                <a:latin typeface="Comic Sans MS" panose="030F0702030302020204" pitchFamily="66" charset="0"/>
              </a:rPr>
              <a:t>the performance of computer programs?</a:t>
            </a:r>
            <a:endParaRPr lang="en-IN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3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55F3C-0824-2440-3D3D-6D35891E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123387"/>
            <a:ext cx="11172496" cy="1325563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67302-C200-074E-F76D-09C79B78C9B1}"/>
              </a:ext>
            </a:extLst>
          </p:cNvPr>
          <p:cNvSpPr txBox="1"/>
          <p:nvPr/>
        </p:nvSpPr>
        <p:spPr>
          <a:xfrm>
            <a:off x="115614" y="157581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>
                <a:solidFill>
                  <a:srgbClr val="C00000"/>
                </a:solidFill>
                <a:latin typeface="Palatino Linotype" panose="02040502050505030304" pitchFamily="18" charset="0"/>
              </a:rPr>
              <a:t>Machine Learning Definition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202A776-6A15-0F85-1B3D-DFD72E08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2" y="2462783"/>
            <a:ext cx="3313386" cy="34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DBC65-51F3-B202-EFE1-B5167CB8E811}"/>
              </a:ext>
            </a:extLst>
          </p:cNvPr>
          <p:cNvSpPr txBox="1"/>
          <p:nvPr/>
        </p:nvSpPr>
        <p:spPr>
          <a:xfrm>
            <a:off x="4235669" y="2812307"/>
            <a:ext cx="774612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>
                <a:solidFill>
                  <a:srgbClr val="FF0000"/>
                </a:solidFill>
                <a:latin typeface="Comic Sans MS" panose="030F0702030302020204" pitchFamily="66" charset="0"/>
                <a:cs typeface="Times New Roman" pitchFamily="18" charset="0"/>
              </a:rPr>
              <a:t>Arthur Samuel (1959). </a:t>
            </a:r>
            <a:r>
              <a:rPr lang="en-US" sz="3200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Machine Learning</a:t>
            </a:r>
            <a:r>
              <a:rPr lang="en-US" sz="3200">
                <a:solidFill>
                  <a:schemeClr val="tx2"/>
                </a:solidFill>
                <a:latin typeface="Comic Sans MS" panose="030F0702030302020204" pitchFamily="66" charset="0"/>
                <a:cs typeface="Times New Roman" pitchFamily="18" charset="0"/>
              </a:rPr>
              <a:t>: </a:t>
            </a:r>
          </a:p>
          <a:p>
            <a:pPr algn="just"/>
            <a:r>
              <a:rPr lang="en-US" sz="3200">
                <a:solidFill>
                  <a:schemeClr val="tx2"/>
                </a:solidFill>
                <a:latin typeface="Comic Sans MS" panose="030F0702030302020204" pitchFamily="66" charset="0"/>
                <a:cs typeface="Times New Roman" pitchFamily="18" charset="0"/>
              </a:rPr>
              <a:t>	</a:t>
            </a:r>
            <a:r>
              <a:rPr 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A field of study that gives </a:t>
            </a:r>
            <a:r>
              <a:rPr lang="en-US" sz="3200">
                <a:solidFill>
                  <a:srgbClr val="FF0000"/>
                </a:solidFill>
                <a:latin typeface="Comic Sans MS" panose="030F0702030302020204" pitchFamily="66" charset="0"/>
                <a:cs typeface="Times New Roman" pitchFamily="18" charset="0"/>
              </a:rPr>
              <a:t>computers the ability </a:t>
            </a:r>
            <a:r>
              <a:rPr 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to </a:t>
            </a:r>
            <a:r>
              <a:rPr lang="en-US" sz="3200">
                <a:solidFill>
                  <a:srgbClr val="FF0000"/>
                </a:solidFill>
                <a:latin typeface="Comic Sans MS" panose="030F0702030302020204" pitchFamily="66" charset="0"/>
                <a:cs typeface="Times New Roman" pitchFamily="18" charset="0"/>
              </a:rPr>
              <a:t>learn</a:t>
            </a:r>
            <a:r>
              <a:rPr 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 </a:t>
            </a:r>
            <a:r>
              <a:rPr lang="en-US" sz="3200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without being explicitly programmed.</a:t>
            </a:r>
            <a:endParaRPr lang="en-IN" sz="320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96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494067-5637-166F-EE4F-7D48DD491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2" y="175939"/>
            <a:ext cx="11172496" cy="1325563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D06EE-95EB-40E6-738A-C01D03B24031}"/>
              </a:ext>
            </a:extLst>
          </p:cNvPr>
          <p:cNvSpPr txBox="1"/>
          <p:nvPr/>
        </p:nvSpPr>
        <p:spPr>
          <a:xfrm>
            <a:off x="178677" y="150150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Tom Mitchell (1998)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1883C6D-5330-E858-D59F-65F1559E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4" y="2076052"/>
            <a:ext cx="3725431" cy="284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D6DA50-F779-83EE-F0DC-569FEE144567}"/>
              </a:ext>
            </a:extLst>
          </p:cNvPr>
          <p:cNvSpPr txBox="1"/>
          <p:nvPr/>
        </p:nvSpPr>
        <p:spPr>
          <a:xfrm>
            <a:off x="4456385" y="1786508"/>
            <a:ext cx="7556938" cy="2975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Learning</a:t>
            </a:r>
            <a:r>
              <a:rPr lang="en-IN" sz="2800">
                <a:solidFill>
                  <a:schemeClr val="tx2"/>
                </a:solidFill>
                <a:latin typeface="Comic Sans MS" panose="030F0702030302020204" pitchFamily="66" charset="0"/>
                <a:cs typeface="Times New Roman" pitchFamily="18" charset="0"/>
              </a:rPr>
              <a:t> = </a:t>
            </a:r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  <a:cs typeface="Times New Roman" pitchFamily="18" charset="0"/>
              </a:rPr>
              <a:t>Improving with experience at some task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IN" sz="2800">
                <a:solidFill>
                  <a:schemeClr val="tx2"/>
                </a:solidFill>
                <a:latin typeface="Comic Sans MS" panose="030F0702030302020204" pitchFamily="66" charset="0"/>
                <a:cs typeface="Times New Roman" pitchFamily="18" charset="0"/>
              </a:rPr>
              <a:t>– </a:t>
            </a:r>
            <a:r>
              <a:rPr lang="en-IN" sz="28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Improve over </a:t>
            </a:r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task </a:t>
            </a:r>
            <a:r>
              <a:rPr lang="en-IN" sz="2800" i="1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T</a:t>
            </a:r>
            <a:r>
              <a:rPr lang="en-IN" sz="28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,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IN" sz="28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– With respect to </a:t>
            </a:r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performance measures, </a:t>
            </a:r>
            <a:r>
              <a:rPr lang="en-IN" sz="2800" i="1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P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IN" sz="28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– Based on </a:t>
            </a:r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experience, </a:t>
            </a:r>
            <a:r>
              <a:rPr lang="en-IN" sz="2800" i="1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E</a:t>
            </a:r>
            <a:r>
              <a:rPr lang="en-IN" sz="28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.</a:t>
            </a:r>
            <a:endParaRPr lang="en-IN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6D46C-E8D9-9266-14FE-55DD2D7C11E3}"/>
              </a:ext>
            </a:extLst>
          </p:cNvPr>
          <p:cNvSpPr txBox="1"/>
          <p:nvPr/>
        </p:nvSpPr>
        <p:spPr>
          <a:xfrm>
            <a:off x="688427" y="4973708"/>
            <a:ext cx="11324896" cy="17083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Comic Sans MS" panose="030F0702030302020204" pitchFamily="66" charset="0"/>
              </a:rPr>
              <a:t>To have a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well-defined learning problem</a:t>
            </a:r>
            <a:r>
              <a:rPr lang="en-US">
                <a:latin typeface="Comic Sans MS" panose="030F0702030302020204" pitchFamily="66" charset="0"/>
              </a:rPr>
              <a:t>,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three features</a:t>
            </a:r>
            <a:r>
              <a:rPr lang="en-US">
                <a:latin typeface="Comic Sans MS" panose="030F0702030302020204" pitchFamily="66" charset="0"/>
              </a:rPr>
              <a:t> need to be identified:</a:t>
            </a:r>
          </a:p>
          <a:p>
            <a:pPr>
              <a:lnSpc>
                <a:spcPct val="150000"/>
              </a:lnSpc>
            </a:pPr>
            <a:r>
              <a:rPr lang="en-US">
                <a:latin typeface="Comic Sans MS" panose="030F0702030302020204" pitchFamily="66" charset="0"/>
              </a:rPr>
              <a:t>1. The class of tasks</a:t>
            </a:r>
          </a:p>
          <a:p>
            <a:pPr>
              <a:lnSpc>
                <a:spcPct val="150000"/>
              </a:lnSpc>
            </a:pPr>
            <a:r>
              <a:rPr lang="en-US">
                <a:latin typeface="Comic Sans MS" panose="030F0702030302020204" pitchFamily="66" charset="0"/>
              </a:rPr>
              <a:t>2. The measure of performance to be improved</a:t>
            </a:r>
          </a:p>
          <a:p>
            <a:pPr>
              <a:lnSpc>
                <a:spcPct val="150000"/>
              </a:lnSpc>
            </a:pPr>
            <a:r>
              <a:rPr lang="en-US">
                <a:latin typeface="Comic Sans MS" panose="030F0702030302020204" pitchFamily="66" charset="0"/>
              </a:rPr>
              <a:t>3. The source of experience</a:t>
            </a:r>
            <a:endParaRPr lang="en-IN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86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35F7F1-B056-0347-6468-625E245A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2" y="175939"/>
            <a:ext cx="11172496" cy="1325563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944E5-E42D-2D96-85C3-E8F57A5855EF}"/>
              </a:ext>
            </a:extLst>
          </p:cNvPr>
          <p:cNvSpPr txBox="1"/>
          <p:nvPr/>
        </p:nvSpPr>
        <p:spPr>
          <a:xfrm>
            <a:off x="0" y="12706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rgbClr val="C00000"/>
                </a:solidFill>
                <a:latin typeface="Palatino Linotype" panose="02040502050505030304" pitchFamily="18" charset="0"/>
                <a:cs typeface="Times New Roman" pitchFamily="18" charset="0"/>
              </a:rPr>
              <a:t>Example : </a:t>
            </a:r>
            <a:r>
              <a:rPr lang="en-IN" sz="2400">
                <a:solidFill>
                  <a:srgbClr val="C00000"/>
                </a:solidFill>
                <a:latin typeface="Palatino Linotype" panose="02040502050505030304" pitchFamily="18" charset="0"/>
                <a:cs typeface="Times New Roman" pitchFamily="18" charset="0"/>
              </a:rPr>
              <a:t>Spam Filtering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C7E28-29A6-118D-292D-9B865ACE8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90" y="1915510"/>
            <a:ext cx="11603420" cy="4525963"/>
          </a:xfrm>
        </p:spPr>
        <p:txBody>
          <a:bodyPr>
            <a:normAutofit fontScale="92500"/>
          </a:bodyPr>
          <a:lstStyle/>
          <a:p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Spam - all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emails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 the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user does not want to receive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and has not asked to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receive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IN" i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    </a:t>
            </a:r>
            <a:r>
              <a:rPr lang="en-IN" i="1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T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: </a:t>
            </a:r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  <a:cs typeface="Times New Roman" pitchFamily="18" charset="0"/>
              </a:rPr>
              <a:t>Identify Spam Emails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IN" i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    </a:t>
            </a:r>
            <a:r>
              <a:rPr lang="en-IN" i="1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P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: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	% of </a:t>
            </a:r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  <a:cs typeface="Times New Roman" pitchFamily="18" charset="0"/>
              </a:rPr>
              <a:t>spam emails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that were </a:t>
            </a:r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  <a:cs typeface="Times New Roman" pitchFamily="18" charset="0"/>
              </a:rPr>
              <a:t>filtered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	% of ham/ (non-spam) emails that </a:t>
            </a:r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  <a:cs typeface="Times New Roman" pitchFamily="18" charset="0"/>
              </a:rPr>
              <a:t>were incorrectly filtered-out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IN" i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  </a:t>
            </a:r>
            <a:r>
              <a:rPr lang="en-IN" i="1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 E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: a </a:t>
            </a:r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  <a:cs typeface="Times New Roman" pitchFamily="18" charset="0"/>
              </a:rPr>
              <a:t>database of emails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that were labelled by users</a:t>
            </a:r>
          </a:p>
        </p:txBody>
      </p:sp>
    </p:spTree>
    <p:extLst>
      <p:ext uri="{BB962C8B-B14F-4D97-AF65-F5344CB8AC3E}">
        <p14:creationId xmlns:p14="http://schemas.microsoft.com/office/powerpoint/2010/main" val="2492114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D96F6F-4EEC-3B54-2928-5C44B5C62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1523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9B1BC-8961-1EE7-46D2-DB3772C625D7}"/>
              </a:ext>
            </a:extLst>
          </p:cNvPr>
          <p:cNvSpPr txBox="1"/>
          <p:nvPr/>
        </p:nvSpPr>
        <p:spPr>
          <a:xfrm>
            <a:off x="0" y="12706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rgbClr val="C00000"/>
                </a:solidFill>
                <a:latin typeface="Palatino Linotype" panose="02040502050505030304" pitchFamily="18" charset="0"/>
                <a:cs typeface="Times New Roman" pitchFamily="18" charset="0"/>
              </a:rPr>
              <a:t>Example : </a:t>
            </a:r>
            <a:r>
              <a:rPr lang="en-IN" sz="2400">
                <a:solidFill>
                  <a:srgbClr val="C00000"/>
                </a:solidFill>
                <a:latin typeface="Palatino Linotype" panose="02040502050505030304" pitchFamily="18" charset="0"/>
                <a:cs typeface="Times New Roman" pitchFamily="18" charset="0"/>
              </a:rPr>
              <a:t>A checkers learning problem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16D13-4A83-7B47-C114-AA1C905B1CF3}"/>
              </a:ext>
            </a:extLst>
          </p:cNvPr>
          <p:cNvSpPr txBox="1"/>
          <p:nvPr/>
        </p:nvSpPr>
        <p:spPr>
          <a:xfrm>
            <a:off x="1400504" y="2022167"/>
            <a:ext cx="9404130" cy="1426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Task T: </a:t>
            </a:r>
            <a:r>
              <a:rPr lang="en-US" sz="2000">
                <a:latin typeface="Comic Sans MS" panose="030F0702030302020204" pitchFamily="66" charset="0"/>
              </a:rPr>
              <a:t>playing checkers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Performance measure P</a:t>
            </a:r>
            <a:r>
              <a:rPr lang="en-US" sz="2000">
                <a:latin typeface="Comic Sans MS" panose="030F0702030302020204" pitchFamily="66" charset="0"/>
              </a:rPr>
              <a:t>: percent of games won against opponents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Training experience E: </a:t>
            </a:r>
            <a:r>
              <a:rPr lang="en-US" sz="2000">
                <a:latin typeface="Comic Sans MS" panose="030F0702030302020204" pitchFamily="66" charset="0"/>
              </a:rPr>
              <a:t>playing practice games against itself </a:t>
            </a:r>
            <a:endParaRPr lang="en-IN" sz="200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95A4A-82F9-F32B-7038-9E3F57910BDE}"/>
              </a:ext>
            </a:extLst>
          </p:cNvPr>
          <p:cNvSpPr txBox="1"/>
          <p:nvPr/>
        </p:nvSpPr>
        <p:spPr>
          <a:xfrm>
            <a:off x="0" y="3738288"/>
            <a:ext cx="8450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rgbClr val="C00000"/>
                </a:solidFill>
                <a:latin typeface="Palatino Linotype" panose="02040502050505030304" pitchFamily="18" charset="0"/>
                <a:cs typeface="Times New Roman" pitchFamily="18" charset="0"/>
              </a:rPr>
              <a:t>Example : </a:t>
            </a:r>
            <a:r>
              <a:rPr lang="en-US" sz="2400">
                <a:solidFill>
                  <a:srgbClr val="C00000"/>
                </a:solidFill>
                <a:latin typeface="Palatino Linotype" panose="02040502050505030304" pitchFamily="18" charset="0"/>
                <a:cs typeface="Times New Roman" pitchFamily="18" charset="0"/>
              </a:rPr>
              <a:t>A handwriting recognition learning problem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D4853-8E5B-E0BE-04B8-689A62F71D1F}"/>
              </a:ext>
            </a:extLst>
          </p:cNvPr>
          <p:cNvSpPr txBox="1"/>
          <p:nvPr/>
        </p:nvSpPr>
        <p:spPr>
          <a:xfrm>
            <a:off x="1011620" y="4433488"/>
            <a:ext cx="11075277" cy="1580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Task T: </a:t>
            </a:r>
            <a:r>
              <a:rPr lang="en-US" sz="2000">
                <a:latin typeface="Comic Sans MS" panose="030F0702030302020204" pitchFamily="66" charset="0"/>
              </a:rPr>
              <a:t>Recognizing and classifying handwritten words within images 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Performance measure P: </a:t>
            </a:r>
            <a:r>
              <a:rPr lang="en-US" sz="2000">
                <a:latin typeface="Comic Sans MS" panose="030F0702030302020204" pitchFamily="66" charset="0"/>
              </a:rPr>
              <a:t>Percent of words correctly classified 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Training experience E: </a:t>
            </a:r>
            <a:r>
              <a:rPr lang="en-US" sz="2000">
                <a:latin typeface="Comic Sans MS" panose="030F0702030302020204" pitchFamily="66" charset="0"/>
              </a:rPr>
              <a:t>A database of handwritten words with given classifications</a:t>
            </a:r>
            <a:endParaRPr lang="en-IN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72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25682E0-ED43-6F8F-3601-6B7DB748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2751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CEE709-C7A8-5B97-EF6A-3F82309B8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78" y="1499831"/>
            <a:ext cx="11545615" cy="296999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Flood of available data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(especially with the advent of the Internet)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Increasing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computational power.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Growing progress in available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algorithms and theory developed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by researchers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Increasing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itchFamily="18" charset="0"/>
              </a:rPr>
              <a:t>support from industries.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5BE15-9F6B-9549-212E-F0F305174C22}"/>
              </a:ext>
            </a:extLst>
          </p:cNvPr>
          <p:cNvSpPr txBox="1"/>
          <p:nvPr/>
        </p:nvSpPr>
        <p:spPr>
          <a:xfrm>
            <a:off x="26275" y="97661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>
                <a:solidFill>
                  <a:srgbClr val="C00000"/>
                </a:solidFill>
                <a:latin typeface="Palatino Linotype" panose="02040502050505030304" pitchFamily="18" charset="0"/>
                <a:cs typeface="Times New Roman" pitchFamily="18" charset="0"/>
              </a:rPr>
              <a:t>Why Now?</a:t>
            </a:r>
            <a:endParaRPr lang="en-IN" sz="28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BC87BF-025B-0D7C-4171-138B4F48B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0" y="4129834"/>
            <a:ext cx="11225049" cy="25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3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A3EF-2AD5-CE24-21DB-91A19690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627"/>
          </a:xfrm>
        </p:spPr>
        <p:txBody>
          <a:bodyPr>
            <a:normAutofit fontScale="90000"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</a:t>
            </a:r>
            <a:br>
              <a:rPr lang="en-IN">
                <a:latin typeface="Century Schoolbook" panose="02040604050505020304" pitchFamily="18" charset="0"/>
              </a:rPr>
            </a:br>
            <a:endParaRPr lang="en-IN">
              <a:latin typeface="Century Schoolbook" panose="020406040505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3B4E7A-FE58-DC2E-FA4A-C00BD8A8BBE2}"/>
              </a:ext>
            </a:extLst>
          </p:cNvPr>
          <p:cNvGrpSpPr/>
          <p:nvPr/>
        </p:nvGrpSpPr>
        <p:grpSpPr>
          <a:xfrm>
            <a:off x="367534" y="1117198"/>
            <a:ext cx="5844079" cy="5219555"/>
            <a:chOff x="367534" y="1117198"/>
            <a:chExt cx="5844079" cy="52195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94467C-AC6E-1F80-C193-2716798DCC0E}"/>
                </a:ext>
              </a:extLst>
            </p:cNvPr>
            <p:cNvSpPr txBox="1"/>
            <p:nvPr/>
          </p:nvSpPr>
          <p:spPr>
            <a:xfrm>
              <a:off x="504497" y="1117198"/>
              <a:ext cx="2564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>
                  <a:solidFill>
                    <a:srgbClr val="FF0000"/>
                  </a:solidFill>
                  <a:latin typeface="Comic Sans MS" panose="030F0702030302020204" pitchFamily="66" charset="0"/>
                </a:rPr>
                <a:t>Human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1C4F12F-2D5F-5C93-D46F-76E563E24ED7}"/>
                </a:ext>
              </a:extLst>
            </p:cNvPr>
            <p:cNvGrpSpPr/>
            <p:nvPr/>
          </p:nvGrpSpPr>
          <p:grpSpPr>
            <a:xfrm>
              <a:off x="367534" y="1552381"/>
              <a:ext cx="5844079" cy="4784372"/>
              <a:chOff x="367534" y="1552381"/>
              <a:chExt cx="5844079" cy="4784372"/>
            </a:xfrm>
          </p:grpSpPr>
          <p:pic>
            <p:nvPicPr>
              <p:cNvPr id="2050" name="Picture 2" descr="Man Talking Sticker - Man Talking Speaking - Discover &amp; Share GIFs">
                <a:extLst>
                  <a:ext uri="{FF2B5EF4-FFF2-40B4-BE49-F238E27FC236}">
                    <a16:creationId xmlns:a16="http://schemas.microsoft.com/office/drawing/2014/main" id="{760EE4C7-5B57-A56D-B81C-BF8A2D271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534" y="1593303"/>
                <a:ext cx="2838450" cy="4743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3767028-A722-CC44-1AAC-BFC8EDFC4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7972" y="1552381"/>
                <a:ext cx="3643641" cy="179115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990825-979E-2372-1BE6-BCDBD0EB7222}"/>
              </a:ext>
            </a:extLst>
          </p:cNvPr>
          <p:cNvGrpSpPr/>
          <p:nvPr/>
        </p:nvGrpSpPr>
        <p:grpSpPr>
          <a:xfrm>
            <a:off x="4498899" y="1212765"/>
            <a:ext cx="7325567" cy="5123988"/>
            <a:chOff x="4498899" y="1212765"/>
            <a:chExt cx="7325567" cy="51239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94B1DF-612B-C551-7AE7-742321393E45}"/>
                </a:ext>
              </a:extLst>
            </p:cNvPr>
            <p:cNvSpPr txBox="1"/>
            <p:nvPr/>
          </p:nvSpPr>
          <p:spPr>
            <a:xfrm>
              <a:off x="8789276" y="1212765"/>
              <a:ext cx="2564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>
                  <a:solidFill>
                    <a:srgbClr val="FF0000"/>
                  </a:solidFill>
                  <a:latin typeface="Comic Sans MS" panose="030F0702030302020204" pitchFamily="66" charset="0"/>
                </a:rPr>
                <a:t>Machine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91C16C-423B-F475-E853-38A74768F1DA}"/>
                </a:ext>
              </a:extLst>
            </p:cNvPr>
            <p:cNvGrpSpPr/>
            <p:nvPr/>
          </p:nvGrpSpPr>
          <p:grpSpPr>
            <a:xfrm>
              <a:off x="4498899" y="1876096"/>
              <a:ext cx="7325567" cy="4460657"/>
              <a:chOff x="4498899" y="1876096"/>
              <a:chExt cx="7325567" cy="446065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919BC7A-AEFA-367F-050A-B1B4AF0DFE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962"/>
              <a:stretch/>
            </p:blipFill>
            <p:spPr>
              <a:xfrm>
                <a:off x="7432382" y="1876096"/>
                <a:ext cx="4392084" cy="446065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D3DBB24-8894-64FC-295E-9AB46F7E0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8899" y="3429000"/>
                <a:ext cx="2838449" cy="1529338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B1D1FAD-8E73-90BD-51B2-82FD1336BF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6117" y="3259448"/>
                <a:ext cx="1332000" cy="488636"/>
              </a:xfrm>
              <a:prstGeom prst="straightConnector1">
                <a:avLst/>
              </a:prstGeom>
              <a:ln w="47625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7230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25682E0-ED43-6F8F-3601-6B7DB748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475" y="81345"/>
            <a:ext cx="10515600" cy="1032751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C27A1-DEFE-C8FD-6FA3-E5401C051AB8}"/>
              </a:ext>
            </a:extLst>
          </p:cNvPr>
          <p:cNvSpPr txBox="1"/>
          <p:nvPr/>
        </p:nvSpPr>
        <p:spPr>
          <a:xfrm>
            <a:off x="0" y="97746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>
                <a:solidFill>
                  <a:srgbClr val="C00000"/>
                </a:solidFill>
                <a:latin typeface="Palatino Linotype" panose="02040502050505030304" pitchFamily="18" charset="0"/>
                <a:cs typeface="Times New Roman" pitchFamily="18" charset="0"/>
              </a:rPr>
              <a:t>Why Now? Cont’d</a:t>
            </a:r>
            <a:endParaRPr lang="en-IN" sz="28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B2F29-C156-156A-B7C1-6EFF4491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448" y="1416599"/>
            <a:ext cx="11358160" cy="52578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Lack of human expertise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IN">
                <a:latin typeface="Comic Sans MS" panose="030F0702030302020204" pitchFamily="66" charset="0"/>
                <a:cs typeface="Times New Roman" panose="02020603050405020304" pitchFamily="18" charset="0"/>
              </a:rPr>
              <a:t>        </a:t>
            </a:r>
            <a:r>
              <a:rPr lang="en-US" sz="2400">
                <a:solidFill>
                  <a:srgbClr val="C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Ex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 The examples can be </a:t>
            </a:r>
            <a:r>
              <a:rPr lang="en-US" sz="24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navigations in unknown territories 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or </a:t>
            </a:r>
            <a:r>
              <a:rPr lang="en-US" sz="24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spatial planets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Dynamic scenarios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en-US">
                <a:solidFill>
                  <a:srgbClr val="C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Ex:</a:t>
            </a:r>
            <a:r>
              <a:rPr lang="en-US">
                <a:latin typeface="Comic Sans MS" panose="030F0702030302020204" pitchFamily="66" charset="0"/>
                <a:cs typeface="Times New Roman" panose="02020603050405020304" pitchFamily="18" charset="0"/>
              </a:rPr>
              <a:t> Network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connectivity and availability of infrastructure </a:t>
            </a:r>
            <a:r>
              <a:rPr lang="en-US">
                <a:latin typeface="Comic Sans MS" panose="030F0702030302020204" pitchFamily="66" charset="0"/>
                <a:cs typeface="Times New Roman" panose="02020603050405020304" pitchFamily="18" charset="0"/>
              </a:rPr>
              <a:t>in an organization.</a:t>
            </a:r>
            <a:endParaRPr lang="en-IN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Difficulty in translating expertise into computational tasks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en-US">
                <a:solidFill>
                  <a:srgbClr val="C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Ex: </a:t>
            </a:r>
            <a:r>
              <a:rPr lang="en-US">
                <a:latin typeface="Comic Sans MS" panose="030F0702030302020204" pitchFamily="66" charset="0"/>
                <a:cs typeface="Times New Roman" panose="02020603050405020304" pitchFamily="18" charset="0"/>
              </a:rPr>
              <a:t>The domains of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speech recognition, cognitive tasks</a:t>
            </a:r>
            <a:endParaRPr lang="en-IN">
              <a:solidFill>
                <a:srgbClr val="FF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en-IN">
              <a:latin typeface="Comic Sans MS" panose="030F0702030302020204" pitchFamily="66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783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25682E0-ED43-6F8F-3601-6B7DB748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751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981EF40-39FC-E330-1875-579D12977C64}"/>
              </a:ext>
            </a:extLst>
          </p:cNvPr>
          <p:cNvSpPr txBox="1">
            <a:spLocks noChangeArrowheads="1"/>
          </p:cNvSpPr>
          <p:nvPr/>
        </p:nvSpPr>
        <p:spPr>
          <a:xfrm>
            <a:off x="639818" y="1529254"/>
            <a:ext cx="10515600" cy="45036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Choice of P very important</a:t>
            </a:r>
            <a:r>
              <a:rPr lang="en-US" altLang="en-US" sz="2400">
                <a:latin typeface="Comic Sans MS" panose="030F0702030302020204" pitchFamily="66" charset="0"/>
              </a:rPr>
              <a:t>!! - </a:t>
            </a:r>
            <a:r>
              <a:rPr lang="en-US" altLang="en-US" sz="2400">
                <a:solidFill>
                  <a:srgbClr val="FF0000"/>
                </a:solidFill>
                <a:latin typeface="Comic Sans MS" panose="030F0702030302020204" pitchFamily="66" charset="0"/>
              </a:rPr>
              <a:t>Expert system or human comprehension</a:t>
            </a:r>
            <a:r>
              <a:rPr lang="en-US" altLang="en-US" sz="2400">
                <a:latin typeface="Comic Sans MS" panose="030F0702030302020204" pitchFamily="66" charset="0"/>
              </a:rPr>
              <a:t>? - Datamining!!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400">
                <a:latin typeface="Comic Sans MS" panose="030F0702030302020204" pitchFamily="66" charset="0"/>
              </a:rPr>
              <a:t>Broad enough to include most tasks that we would call </a:t>
            </a:r>
            <a:r>
              <a:rPr lang="ja-JP" altLang="en-US" sz="2400">
                <a:latin typeface="Comic Sans MS" panose="030F0702030302020204" pitchFamily="66" charset="0"/>
              </a:rPr>
              <a:t>“</a:t>
            </a:r>
            <a:r>
              <a:rPr lang="en-US" altLang="ja-JP" sz="2400">
                <a:solidFill>
                  <a:srgbClr val="0070C0"/>
                </a:solidFill>
                <a:latin typeface="Comic Sans MS" panose="030F0702030302020204" pitchFamily="66" charset="0"/>
              </a:rPr>
              <a:t>learning tasks</a:t>
            </a:r>
            <a:r>
              <a:rPr lang="ja-JP" altLang="en-US" sz="2400">
                <a:latin typeface="Comic Sans MS" panose="030F0702030302020204" pitchFamily="66" charset="0"/>
              </a:rPr>
              <a:t>”</a:t>
            </a:r>
            <a:r>
              <a:rPr lang="en-US" altLang="ja-JP" sz="2400">
                <a:latin typeface="Comic Sans MS" panose="030F0702030302020204" pitchFamily="66" charset="0"/>
              </a:rPr>
              <a:t> but also programs that improve from </a:t>
            </a:r>
            <a:r>
              <a:rPr lang="en-US" altLang="ja-JP" sz="2400">
                <a:solidFill>
                  <a:srgbClr val="FF0000"/>
                </a:solidFill>
                <a:latin typeface="Comic Sans MS" panose="030F0702030302020204" pitchFamily="66" charset="0"/>
              </a:rPr>
              <a:t>experience in quite straightforward </a:t>
            </a:r>
            <a:r>
              <a:rPr lang="en-US" altLang="ja-JP" sz="2400">
                <a:latin typeface="Comic Sans MS" panose="030F0702030302020204" pitchFamily="66" charset="0"/>
              </a:rPr>
              <a:t>ways (rote learning or caching)!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400">
                <a:latin typeface="Comic Sans MS" panose="030F0702030302020204" pitchFamily="66" charset="0"/>
              </a:rPr>
              <a:t>A </a:t>
            </a:r>
            <a:r>
              <a:rPr lang="en-US" alt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database system </a:t>
            </a:r>
            <a:r>
              <a:rPr lang="en-US" altLang="en-US" sz="2400">
                <a:latin typeface="Comic Sans MS" panose="030F0702030302020204" pitchFamily="66" charset="0"/>
              </a:rPr>
              <a:t>that allows </a:t>
            </a:r>
            <a:r>
              <a:rPr lang="en-US" altLang="en-US" sz="2400">
                <a:solidFill>
                  <a:srgbClr val="FF0000"/>
                </a:solidFill>
                <a:latin typeface="Comic Sans MS" panose="030F0702030302020204" pitchFamily="66" charset="0"/>
              </a:rPr>
              <a:t>users to update data entries </a:t>
            </a:r>
            <a:r>
              <a:rPr lang="en-US" altLang="en-US" sz="2400">
                <a:latin typeface="Comic Sans MS" panose="030F0702030302020204" pitchFamily="66" charset="0"/>
              </a:rPr>
              <a:t>- it </a:t>
            </a:r>
            <a:r>
              <a:rPr lang="en-US" altLang="en-US" sz="2400">
                <a:solidFill>
                  <a:srgbClr val="FF0000"/>
                </a:solidFill>
                <a:latin typeface="Comic Sans MS" panose="030F0702030302020204" pitchFamily="66" charset="0"/>
              </a:rPr>
              <a:t>improves its performance at answering database queries</a:t>
            </a:r>
            <a:r>
              <a:rPr lang="en-US" altLang="en-US" sz="2400">
                <a:latin typeface="Comic Sans MS" panose="030F0702030302020204" pitchFamily="66" charset="0"/>
              </a:rPr>
              <a:t>, based on the experience gained from databases updates (same issue as what is intelligence)</a:t>
            </a:r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74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85559-1D08-1E24-9A57-7E2405CF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930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E5F921-52CF-DA3C-0D66-DE7551FCD4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8399" y="1928907"/>
            <a:ext cx="7139698" cy="460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3EC38-F871-DBF2-FCC1-4CE9B7D5453C}"/>
              </a:ext>
            </a:extLst>
          </p:cNvPr>
          <p:cNvSpPr txBox="1"/>
          <p:nvPr/>
        </p:nvSpPr>
        <p:spPr>
          <a:xfrm>
            <a:off x="430924" y="146724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Machine Learning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844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A5E9AE-5FD4-46C7-D1E0-D2AB808B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227" y="1384190"/>
            <a:ext cx="11634951" cy="509018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Data Collection</a:t>
            </a:r>
            <a:r>
              <a:rPr lang="en-US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Collect the data that the algorithm will learn from.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Data Preparation</a:t>
            </a:r>
            <a:r>
              <a:rPr lang="en-US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Format and engineer the data into the optimal format, extracting important features and performing dimensionality reduction.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Training:</a:t>
            </a:r>
            <a:r>
              <a:rPr lang="en-US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Also known as the fitting stage, this is where the Machine Learning algorithm actually learns by showing it the data that has been collected and prepared.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Evaluation</a:t>
            </a:r>
            <a:r>
              <a:rPr lang="en-US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Test the model to see how well it performs.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Tuning:</a:t>
            </a:r>
            <a:r>
              <a:rPr lang="en-US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Fine-tune the model to maximize it’s performance</a:t>
            </a:r>
            <a:r>
              <a:rPr lang="en-US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B0E2D-9A31-56BB-E4A9-A79C048332D4}"/>
              </a:ext>
            </a:extLst>
          </p:cNvPr>
          <p:cNvSpPr txBox="1"/>
          <p:nvPr/>
        </p:nvSpPr>
        <p:spPr>
          <a:xfrm>
            <a:off x="3142594" y="3836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rgbClr val="00206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Machine Learning Process </a:t>
            </a:r>
            <a:endParaRPr lang="en-IN" sz="360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48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Learning Algorithms | Introduction to Machine Learning">
            <a:extLst>
              <a:ext uri="{FF2B5EF4-FFF2-40B4-BE49-F238E27FC236}">
                <a16:creationId xmlns:a16="http://schemas.microsoft.com/office/drawing/2014/main" id="{34BB30FD-5750-B13D-DDCB-80A5816CB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090" y="1649814"/>
            <a:ext cx="8145517" cy="52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F4A905A-5740-240D-65E0-C521D35B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9AFE1-9DF4-4971-AD50-20F48AE7F3FE}"/>
              </a:ext>
            </a:extLst>
          </p:cNvPr>
          <p:cNvSpPr txBox="1"/>
          <p:nvPr/>
        </p:nvSpPr>
        <p:spPr>
          <a:xfrm>
            <a:off x="336331" y="14099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rgbClr val="C00000"/>
                </a:solidFill>
                <a:latin typeface="Palatino Linotype" panose="02040502050505030304" pitchFamily="18" charset="0"/>
                <a:cs typeface="Times New Roman" pitchFamily="18" charset="0"/>
              </a:rPr>
              <a:t>Machine learning Tasks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81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80792F-BC41-390A-876F-964DB0B16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79" y="780647"/>
            <a:ext cx="8690095" cy="5925066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DBBB86-801E-6655-6DC5-F2E3CE29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79181"/>
            <a:ext cx="8229600" cy="479115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Century Schoolbook" panose="02040604050505020304" pitchFamily="18" charset="0"/>
              </a:rPr>
              <a:t>What is Data Science?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080E2B-8DC7-7049-A900-D8C2DA40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987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14A64B-3A52-A4CD-15FD-95B1DCA03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43366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7E0C46-9138-72F3-8833-F9023D072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1543398"/>
            <a:ext cx="11382703" cy="531460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Dataset: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 </a:t>
            </a: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set of data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examples, that contain features important to solving the problem.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Features: </a:t>
            </a: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Important pieces of data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that help us </a:t>
            </a: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understand a problem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 These are fed into a Machine Learning algorithm to help it learn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Model: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The representation (internal model) of a </a:t>
            </a: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phenomenon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that a </a:t>
            </a: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Machine Learning algorithm has learned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 It learns this from the data it is shown during training. The model is the output you get after training an algorithm.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For example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, a decision tree algorithm would be trained and produce a decision tree model.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5C463-8723-D44D-2DE6-74A15A843DCE}"/>
              </a:ext>
            </a:extLst>
          </p:cNvPr>
          <p:cNvSpPr txBox="1"/>
          <p:nvPr/>
        </p:nvSpPr>
        <p:spPr>
          <a:xfrm>
            <a:off x="120868" y="98642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Terminologies</a:t>
            </a:r>
            <a:endParaRPr lang="en-IN" sz="3200">
              <a:solidFill>
                <a:srgbClr val="C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D0BD41-A21E-5537-A52B-C282E109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74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AE4351-13AA-66CC-672D-C8716F21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CA2F6-8528-5A4A-21F6-7696330E68D8}"/>
              </a:ext>
            </a:extLst>
          </p:cNvPr>
          <p:cNvSpPr txBox="1"/>
          <p:nvPr/>
        </p:nvSpPr>
        <p:spPr>
          <a:xfrm>
            <a:off x="71120" y="1134795"/>
            <a:ext cx="975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Palatino Linotype" panose="02040502050505030304" pitchFamily="18" charset="0"/>
              </a:rPr>
              <a:t>Examples of Various Learning Paradigms, Perspectives and Issues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3DC8A-9A9A-9C2B-1E39-B9A7AFB87C1A}"/>
              </a:ext>
            </a:extLst>
          </p:cNvPr>
          <p:cNvSpPr txBox="1"/>
          <p:nvPr/>
        </p:nvSpPr>
        <p:spPr>
          <a:xfrm>
            <a:off x="71120" y="1722262"/>
            <a:ext cx="6106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FF0000"/>
                </a:solidFill>
                <a:effectLst/>
                <a:latin typeface="Palatino Linotype" panose="02040502050505030304" pitchFamily="18" charset="0"/>
              </a:rPr>
              <a:t>Supervised learning </a:t>
            </a:r>
            <a:endParaRPr lang="en-IN" sz="240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94B58-06EA-541C-940E-39C617A730E7}"/>
              </a:ext>
            </a:extLst>
          </p:cNvPr>
          <p:cNvSpPr txBox="1"/>
          <p:nvPr/>
        </p:nvSpPr>
        <p:spPr>
          <a:xfrm>
            <a:off x="391160" y="2309729"/>
            <a:ext cx="11282680" cy="1292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In Supervised Learning, the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machine learns under supervision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. It contains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a model 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that is able to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predict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 with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the help of a labeled dataset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. A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labeled dataset 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is one where you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already know 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the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target answer. </a:t>
            </a:r>
            <a:endParaRPr lang="en-IN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6" name="Picture 2" descr="Supervised Learning">
            <a:extLst>
              <a:ext uri="{FF2B5EF4-FFF2-40B4-BE49-F238E27FC236}">
                <a16:creationId xmlns:a16="http://schemas.microsoft.com/office/drawing/2014/main" id="{C59B1DFA-AE67-100A-AA2E-6E5EC6BE0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264" y="3465607"/>
            <a:ext cx="5342255" cy="315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AE2E0B9-58A2-6A33-8064-64DAEDC8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481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C29FCB-0AAE-A2D6-27F5-8E56CA67F9E9}"/>
              </a:ext>
            </a:extLst>
          </p:cNvPr>
          <p:cNvSpPr txBox="1"/>
          <p:nvPr/>
        </p:nvSpPr>
        <p:spPr>
          <a:xfrm>
            <a:off x="91440" y="1396055"/>
            <a:ext cx="8077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Supervised learning can be further divided into </a:t>
            </a:r>
            <a:r>
              <a:rPr lang="en-US" sz="2000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two types</a:t>
            </a:r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:</a:t>
            </a:r>
            <a:endParaRPr lang="en-IN" sz="20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DA7F0A-42B9-8B1D-DE05-4162DB2C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99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A3CA2-DC9C-CD9E-7A83-3EB201DDE0C1}"/>
              </a:ext>
            </a:extLst>
          </p:cNvPr>
          <p:cNvSpPr txBox="1"/>
          <p:nvPr/>
        </p:nvSpPr>
        <p:spPr>
          <a:xfrm>
            <a:off x="81280" y="881437"/>
            <a:ext cx="6106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C00000"/>
                </a:solidFill>
                <a:effectLst/>
                <a:latin typeface="Palatino Linotype" panose="02040502050505030304" pitchFamily="18" charset="0"/>
              </a:rPr>
              <a:t>Supervised learning Cont’d </a:t>
            </a:r>
            <a:endParaRPr lang="en-IN" sz="240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C0DE5-B5DC-F095-0E91-78B307FAFF9C}"/>
              </a:ext>
            </a:extLst>
          </p:cNvPr>
          <p:cNvSpPr txBox="1"/>
          <p:nvPr/>
        </p:nvSpPr>
        <p:spPr>
          <a:xfrm>
            <a:off x="3906520" y="184911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2400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Classification</a:t>
            </a:r>
          </a:p>
          <a:p>
            <a:pPr algn="l">
              <a:buFont typeface="+mj-lt"/>
              <a:buAutoNum type="arabicPeriod"/>
            </a:pPr>
            <a:r>
              <a:rPr lang="en-IN" sz="2400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0CAC5-BF4C-CBAD-F5FF-22ADDBB765C5}"/>
              </a:ext>
            </a:extLst>
          </p:cNvPr>
          <p:cNvSpPr txBox="1"/>
          <p:nvPr/>
        </p:nvSpPr>
        <p:spPr>
          <a:xfrm>
            <a:off x="91440" y="269322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000" b="0" i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Classification - Supervised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D609DE-35E0-FC46-6BB9-7F58132F90B3}"/>
              </a:ext>
            </a:extLst>
          </p:cNvPr>
          <p:cNvSpPr txBox="1"/>
          <p:nvPr/>
        </p:nvSpPr>
        <p:spPr>
          <a:xfrm>
            <a:off x="459740" y="3254008"/>
            <a:ext cx="11638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Classification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 is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used when the output variable is categorical 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i.e. with 2 or more classes.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For example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, yes or no, male or female, true or false, etc.</a:t>
            </a:r>
            <a:endParaRPr lang="en-IN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2050" name="Picture 2" descr="Classification - Supervised learning">
            <a:extLst>
              <a:ext uri="{FF2B5EF4-FFF2-40B4-BE49-F238E27FC236}">
                <a16:creationId xmlns:a16="http://schemas.microsoft.com/office/drawing/2014/main" id="{E549BE23-39C6-7D53-5477-4F350B95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480" y="3577174"/>
            <a:ext cx="4988560" cy="31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C5CBA2B-10BE-0B77-0AB4-A4C94F47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47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9664B5-CC03-1FCF-52A5-01B41CFB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99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D043B-C083-ABF9-CF1B-60C649D5EB8E}"/>
              </a:ext>
            </a:extLst>
          </p:cNvPr>
          <p:cNvSpPr txBox="1"/>
          <p:nvPr/>
        </p:nvSpPr>
        <p:spPr>
          <a:xfrm>
            <a:off x="81280" y="881437"/>
            <a:ext cx="6106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C00000"/>
                </a:solidFill>
                <a:effectLst/>
                <a:latin typeface="Palatino Linotype" panose="02040502050505030304" pitchFamily="18" charset="0"/>
              </a:rPr>
              <a:t>Supervised learning Cont’d </a:t>
            </a:r>
            <a:endParaRPr lang="en-IN" sz="240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B5151-5244-4564-A1FA-0B9822E1315D}"/>
              </a:ext>
            </a:extLst>
          </p:cNvPr>
          <p:cNvSpPr txBox="1"/>
          <p:nvPr/>
        </p:nvSpPr>
        <p:spPr>
          <a:xfrm>
            <a:off x="86360" y="1447898"/>
            <a:ext cx="6101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000" b="0" i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Regression - Supervised Learning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6519F-780C-47A6-882F-C85072AE2F31}"/>
              </a:ext>
            </a:extLst>
          </p:cNvPr>
          <p:cNvSpPr txBox="1"/>
          <p:nvPr/>
        </p:nvSpPr>
        <p:spPr>
          <a:xfrm>
            <a:off x="468630" y="1848008"/>
            <a:ext cx="11437620" cy="186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Regression is used when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the output variable is a real 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or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continuous value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In this case, there is a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relationship between two or more variables 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i.e., a change in one variable is associated with a change in the other variable. 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For example,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salary based on work experience or weight based on height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, etc.</a:t>
            </a:r>
            <a:endParaRPr lang="en-IN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074" name="Picture 2" descr="Regression - Supervised learning">
            <a:extLst>
              <a:ext uri="{FF2B5EF4-FFF2-40B4-BE49-F238E27FC236}">
                <a16:creationId xmlns:a16="http://schemas.microsoft.com/office/drawing/2014/main" id="{6024D3DA-D1D0-F4B3-81D8-D9B09D12C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60" y="3692648"/>
            <a:ext cx="51244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28B04E-3306-D497-3681-B82CBB00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45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62D7E-B6C5-87B9-4423-60A9D029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/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What is Machine Learning?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D871-EC4A-FF1E-FF3D-E86D61EBD271}"/>
              </a:ext>
            </a:extLst>
          </p:cNvPr>
          <p:cNvSpPr txBox="1"/>
          <p:nvPr/>
        </p:nvSpPr>
        <p:spPr>
          <a:xfrm>
            <a:off x="231227" y="1261242"/>
            <a:ext cx="3899340" cy="131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rgbClr val="C00000"/>
                </a:solidFill>
                <a:latin typeface="Palatino Linotype" panose="02040502050505030304" pitchFamily="18" charset="0"/>
              </a:rPr>
              <a:t>Machine Learning</a:t>
            </a:r>
          </a:p>
          <a:p>
            <a:pPr algn="just">
              <a:lnSpc>
                <a:spcPct val="150000"/>
              </a:lnSpc>
            </a:pPr>
            <a:r>
              <a:rPr lang="en-US" sz="2800">
                <a:latin typeface="Comic Sans MS" panose="030F0702030302020204" pitchFamily="66" charset="0"/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585DE-B689-A717-25E7-14334A2F4BE3}"/>
              </a:ext>
            </a:extLst>
          </p:cNvPr>
          <p:cNvSpPr txBox="1"/>
          <p:nvPr/>
        </p:nvSpPr>
        <p:spPr>
          <a:xfrm>
            <a:off x="1828799" y="2005196"/>
            <a:ext cx="9637987" cy="131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Comic Sans MS" panose="030F0702030302020204" pitchFamily="66" charset="0"/>
              </a:rPr>
              <a:t>Learn from </a:t>
            </a:r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past experiences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Improve the performance </a:t>
            </a:r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of intelligent  programs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85626-385A-326F-E654-BFCE0DC6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3318697"/>
            <a:ext cx="9196553" cy="32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05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26942A-F4FC-0BFE-3F6B-B0CD89C6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99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949D0-E6F5-10A4-9738-D81957DDED7C}"/>
              </a:ext>
            </a:extLst>
          </p:cNvPr>
          <p:cNvSpPr txBox="1"/>
          <p:nvPr/>
        </p:nvSpPr>
        <p:spPr>
          <a:xfrm>
            <a:off x="81280" y="10650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0" i="0">
                <a:solidFill>
                  <a:srgbClr val="C00000"/>
                </a:solidFill>
                <a:effectLst/>
                <a:latin typeface="Palatino Linotype" panose="02040502050505030304" pitchFamily="18" charset="0"/>
              </a:rPr>
              <a:t>Unsupervised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8B6F4-E9C1-1E33-0325-BE1003F7D02D}"/>
              </a:ext>
            </a:extLst>
          </p:cNvPr>
          <p:cNvSpPr txBox="1"/>
          <p:nvPr/>
        </p:nvSpPr>
        <p:spPr>
          <a:xfrm>
            <a:off x="433070" y="1600815"/>
            <a:ext cx="11325860" cy="1426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omic Sans MS" panose="030F0702030302020204" pitchFamily="66" charset="0"/>
              </a:rPr>
              <a:t>In Unsupervised Learning, </a:t>
            </a: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the machine uses unlabeled data </a:t>
            </a:r>
            <a:r>
              <a:rPr lang="en-US" sz="2000">
                <a:latin typeface="Comic Sans MS" panose="030F0702030302020204" pitchFamily="66" charset="0"/>
              </a:rPr>
              <a:t>and </a:t>
            </a: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learns on itself without any supervision.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The machine tries </a:t>
            </a:r>
            <a:r>
              <a:rPr lang="en-US" sz="2000">
                <a:latin typeface="Comic Sans MS" panose="030F0702030302020204" pitchFamily="66" charset="0"/>
              </a:rPr>
              <a:t>to find a </a:t>
            </a:r>
            <a:r>
              <a:rPr lang="en-US" sz="2000">
                <a:solidFill>
                  <a:srgbClr val="0070C0"/>
                </a:solidFill>
                <a:latin typeface="Comic Sans MS" panose="030F0702030302020204" pitchFamily="66" charset="0"/>
              </a:rPr>
              <a:t>pattern in the unlabeled data </a:t>
            </a:r>
            <a:r>
              <a:rPr lang="en-US" sz="2000">
                <a:latin typeface="Comic Sans MS" panose="030F0702030302020204" pitchFamily="66" charset="0"/>
              </a:rPr>
              <a:t>and gives a response.</a:t>
            </a:r>
            <a:endParaRPr lang="en-IN" sz="2000">
              <a:latin typeface="Comic Sans MS" panose="030F0702030302020204" pitchFamily="66" charset="0"/>
            </a:endParaRPr>
          </a:p>
        </p:txBody>
      </p:sp>
      <p:pic>
        <p:nvPicPr>
          <p:cNvPr id="4098" name="Picture 2" descr="Unsupervised Machine Learning">
            <a:extLst>
              <a:ext uri="{FF2B5EF4-FFF2-40B4-BE49-F238E27FC236}">
                <a16:creationId xmlns:a16="http://schemas.microsoft.com/office/drawing/2014/main" id="{C09A15C7-B43B-C898-FBFD-FAAD291C5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4" y="3294698"/>
            <a:ext cx="5833745" cy="286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E331B1-6E81-FF67-A0E1-C2BB5885C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101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066E0F-2F2F-B9A2-899D-30D585C97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99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F07767-8C6D-2C4A-0EFC-03DBC964D89A}"/>
              </a:ext>
            </a:extLst>
          </p:cNvPr>
          <p:cNvSpPr txBox="1"/>
          <p:nvPr/>
        </p:nvSpPr>
        <p:spPr>
          <a:xfrm>
            <a:off x="81280" y="10650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0" i="0">
                <a:solidFill>
                  <a:srgbClr val="C00000"/>
                </a:solidFill>
                <a:effectLst/>
                <a:latin typeface="Palatino Linotype" panose="02040502050505030304" pitchFamily="18" charset="0"/>
              </a:rPr>
              <a:t>Unsupervised Learning Cont’d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32BDB-710A-9163-4FBD-FE262979635F}"/>
              </a:ext>
            </a:extLst>
          </p:cNvPr>
          <p:cNvSpPr txBox="1"/>
          <p:nvPr/>
        </p:nvSpPr>
        <p:spPr>
          <a:xfrm>
            <a:off x="838200" y="1526679"/>
            <a:ext cx="89077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Unsupervised learning can be further grouped into types:</a:t>
            </a:r>
          </a:p>
          <a:p>
            <a:pPr lvl="6">
              <a:buFont typeface="+mj-lt"/>
              <a:buAutoNum type="arabicPeriod"/>
            </a:pPr>
            <a:r>
              <a:rPr lang="en-US" sz="2400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Clustering</a:t>
            </a:r>
          </a:p>
          <a:p>
            <a:pPr lvl="6">
              <a:buFont typeface="+mj-lt"/>
              <a:buAutoNum type="arabicPeriod"/>
            </a:pPr>
            <a:r>
              <a:rPr lang="en-US" sz="2400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Association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AE0D-C372-2D8B-1760-4D0516DCF2C4}"/>
              </a:ext>
            </a:extLst>
          </p:cNvPr>
          <p:cNvSpPr txBox="1"/>
          <p:nvPr/>
        </p:nvSpPr>
        <p:spPr>
          <a:xfrm>
            <a:off x="0" y="2727008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>
                <a:solidFill>
                  <a:srgbClr val="FF0000"/>
                </a:solidFill>
                <a:effectLst/>
                <a:latin typeface="Palatino Linotype" panose="02040502050505030304" pitchFamily="18" charset="0"/>
              </a:rPr>
              <a:t>Clustering - Unsupervised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E10BA-68BA-6D82-4A24-A368BBB8CB62}"/>
              </a:ext>
            </a:extLst>
          </p:cNvPr>
          <p:cNvSpPr txBox="1"/>
          <p:nvPr/>
        </p:nvSpPr>
        <p:spPr>
          <a:xfrm>
            <a:off x="967740" y="3208522"/>
            <a:ext cx="10888980" cy="1369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Clustering is the method of dividing the objects into clusters that are similar between them and are dissimilar to the objects belonging to another cluster.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 For example, finding out which customers made similar product purchases.</a:t>
            </a:r>
            <a:endParaRPr lang="en-IN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5122" name="Picture 2" descr="Clustering - Unsupervised Learning">
            <a:extLst>
              <a:ext uri="{FF2B5EF4-FFF2-40B4-BE49-F238E27FC236}">
                <a16:creationId xmlns:a16="http://schemas.microsoft.com/office/drawing/2014/main" id="{9AE67D87-BACC-7A70-7156-B36E2A937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540" y="4690503"/>
            <a:ext cx="5229860" cy="211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FB938BB-016D-D20D-537B-E4DFEF7D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376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A11D82-3368-A6B3-9E4A-164F8A56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99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34FE3-E2E9-20A1-5390-F0C2C015D0C5}"/>
              </a:ext>
            </a:extLst>
          </p:cNvPr>
          <p:cNvSpPr txBox="1"/>
          <p:nvPr/>
        </p:nvSpPr>
        <p:spPr>
          <a:xfrm>
            <a:off x="81280" y="8719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0" i="0">
                <a:solidFill>
                  <a:srgbClr val="C00000"/>
                </a:solidFill>
                <a:effectLst/>
                <a:latin typeface="Palatino Linotype" panose="02040502050505030304" pitchFamily="18" charset="0"/>
              </a:rPr>
              <a:t>Unsupervised Learning Cont’d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C73B6-F076-0901-5241-3E290D2E7F33}"/>
              </a:ext>
            </a:extLst>
          </p:cNvPr>
          <p:cNvSpPr txBox="1"/>
          <p:nvPr/>
        </p:nvSpPr>
        <p:spPr>
          <a:xfrm>
            <a:off x="81280" y="1437447"/>
            <a:ext cx="6101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>
                <a:solidFill>
                  <a:srgbClr val="FF0000"/>
                </a:solidFill>
                <a:latin typeface="Comic Sans MS" panose="030F0702030302020204" pitchFamily="66" charset="0"/>
              </a:rPr>
              <a:t>Association - 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E0229-6EEF-4E72-B15E-F6732A46E77F}"/>
              </a:ext>
            </a:extLst>
          </p:cNvPr>
          <p:cNvSpPr txBox="1"/>
          <p:nvPr/>
        </p:nvSpPr>
        <p:spPr>
          <a:xfrm>
            <a:off x="458470" y="1941365"/>
            <a:ext cx="11275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Association is a rule-based </a:t>
            </a: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machine learning to discover the probability 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of the co-occurrence of items in a collection.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For example, 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finding out which products were purchased together.</a:t>
            </a:r>
            <a:endParaRPr lang="en-IN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6146" name="Picture 2" descr="Association - Unsupervised Learning">
            <a:extLst>
              <a:ext uri="{FF2B5EF4-FFF2-40B4-BE49-F238E27FC236}">
                <a16:creationId xmlns:a16="http://schemas.microsoft.com/office/drawing/2014/main" id="{0B1D973D-9CE6-D103-8463-40CFEF0AE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3010756"/>
            <a:ext cx="52006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CB413F-E564-6C2C-E6AE-FFDADE05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01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3E9D-62AB-4CAE-1B42-113E68E4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8ECA7-D8C9-325F-1A28-06A576DD7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BE5F1-9E18-3D46-8B82-392F3162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A695EB-0477-E23B-7663-0D400BE4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99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0C30E-7668-D783-F79A-65B082C5F593}"/>
              </a:ext>
            </a:extLst>
          </p:cNvPr>
          <p:cNvSpPr txBox="1"/>
          <p:nvPr/>
        </p:nvSpPr>
        <p:spPr>
          <a:xfrm>
            <a:off x="101600" y="11158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C00000"/>
                </a:solidFill>
                <a:effectLst/>
                <a:latin typeface="Palatino Linotype" panose="02040502050505030304" pitchFamily="18" charset="0"/>
              </a:rPr>
              <a:t>Reinforcement Learning </a:t>
            </a:r>
            <a:endParaRPr lang="en-IN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7C2B3-6337-0799-AE6B-897620DE971E}"/>
              </a:ext>
            </a:extLst>
          </p:cNvPr>
          <p:cNvSpPr txBox="1"/>
          <p:nvPr/>
        </p:nvSpPr>
        <p:spPr>
          <a:xfrm>
            <a:off x="426720" y="1577479"/>
            <a:ext cx="11582400" cy="1708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omic Sans MS" panose="030F0702030302020204" pitchFamily="66" charset="0"/>
              </a:rPr>
              <a:t>Reinforcement Learning is a part of Machine learning </a:t>
            </a: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</a:rPr>
              <a:t>where an agent is put in an environment </a:t>
            </a:r>
            <a:r>
              <a:rPr lang="en-US">
                <a:latin typeface="Comic Sans MS" panose="030F0702030302020204" pitchFamily="66" charset="0"/>
              </a:rPr>
              <a:t>and he </a:t>
            </a: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</a:rPr>
              <a:t>learns to behave in this environment </a:t>
            </a:r>
            <a:r>
              <a:rPr lang="en-US">
                <a:latin typeface="Comic Sans MS" panose="030F0702030302020204" pitchFamily="66" charset="0"/>
              </a:rPr>
              <a:t>by </a:t>
            </a: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</a:rPr>
              <a:t>performing certain actions </a:t>
            </a:r>
            <a:r>
              <a:rPr lang="en-US">
                <a:latin typeface="Comic Sans MS" panose="030F0702030302020204" pitchFamily="66" charset="0"/>
              </a:rPr>
              <a:t>and </a:t>
            </a:r>
            <a:r>
              <a:rPr lang="en-US">
                <a:solidFill>
                  <a:srgbClr val="0070C0"/>
                </a:solidFill>
                <a:latin typeface="Comic Sans MS" panose="030F0702030302020204" pitchFamily="66" charset="0"/>
              </a:rPr>
              <a:t>observing the rewards </a:t>
            </a:r>
            <a:r>
              <a:rPr lang="en-US">
                <a:latin typeface="Comic Sans MS" panose="030F0702030302020204" pitchFamily="66" charset="0"/>
              </a:rPr>
              <a:t>which it gets from those actions. </a:t>
            </a:r>
            <a:br>
              <a:rPr lang="en-US">
                <a:latin typeface="Comic Sans MS" panose="030F0702030302020204" pitchFamily="66" charset="0"/>
              </a:rPr>
            </a:br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8FF29-64AB-BD8B-BC35-509DE3C2F755}"/>
              </a:ext>
            </a:extLst>
          </p:cNvPr>
          <p:cNvSpPr txBox="1"/>
          <p:nvPr/>
        </p:nvSpPr>
        <p:spPr>
          <a:xfrm>
            <a:off x="101600" y="2887682"/>
            <a:ext cx="114401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Imagine that you were dropped off at an isolated island! What would you do?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C00000"/>
              </a:solidFill>
              <a:effectLst/>
              <a:latin typeface="Comic Sans MS" panose="030F0702030302020204" pitchFamily="66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2060"/>
                </a:solidFill>
                <a:effectLst/>
                <a:latin typeface="Comic Sans MS" panose="030F0702030302020204" pitchFamily="66" charset="0"/>
              </a:rPr>
              <a:t>Panic?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Yes, of course, initially we all would.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2060"/>
                </a:solidFill>
                <a:effectLst/>
                <a:latin typeface="Comic Sans MS" panose="030F0702030302020204" pitchFamily="66" charset="0"/>
              </a:rPr>
              <a:t> But as time passes by, you will learn how to live on the island.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2060"/>
                </a:solidFill>
                <a:effectLst/>
                <a:latin typeface="Comic Sans MS" panose="030F0702030302020204" pitchFamily="66" charset="0"/>
              </a:rPr>
              <a:t>You will explore the environment, understand the climate condition, the type of food that grows there, the dangers of the island,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>
              <a:solidFill>
                <a:srgbClr val="002060"/>
              </a:solidFill>
              <a:effectLst/>
              <a:latin typeface="Comic Sans MS" panose="030F0702030302020204" pitchFamily="66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2060"/>
                </a:solidFill>
                <a:effectLst/>
                <a:latin typeface="Comic Sans MS" panose="030F0702030302020204" pitchFamily="66" charset="0"/>
              </a:rPr>
              <a:t> This is exactly how Reinforcement Learning works, it involves </a:t>
            </a:r>
            <a:r>
              <a:rPr lang="en-US" b="0" i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an Agent (you, stuck on the island</a:t>
            </a:r>
            <a:r>
              <a:rPr lang="en-US" b="0" i="0">
                <a:solidFill>
                  <a:srgbClr val="002060"/>
                </a:solidFill>
                <a:effectLst/>
                <a:latin typeface="Comic Sans MS" panose="030F0702030302020204" pitchFamily="66" charset="0"/>
              </a:rPr>
              <a:t>) that is put in an </a:t>
            </a:r>
            <a:r>
              <a:rPr lang="en-US" b="0" i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unknown environment (island</a:t>
            </a:r>
            <a:r>
              <a:rPr lang="en-US" b="0" i="0">
                <a:solidFill>
                  <a:srgbClr val="002060"/>
                </a:solidFill>
                <a:effectLst/>
                <a:latin typeface="Comic Sans MS" panose="030F0702030302020204" pitchFamily="66" charset="0"/>
              </a:rPr>
              <a:t>), where he must learn by observing and performing actions that result in rewards.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DD8C19-70AC-B114-4012-6C071F62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505" y="2852960"/>
            <a:ext cx="2619375" cy="1743075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48280D-C54F-7B19-E793-22777583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17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D10893-71E5-1B21-DB73-EADF8143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99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8E35D-6FEC-BC72-D253-BFA64689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1577479"/>
            <a:ext cx="9906000" cy="5033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E8687-6A82-B34E-7BEE-99DC4625AC58}"/>
              </a:ext>
            </a:extLst>
          </p:cNvPr>
          <p:cNvSpPr txBox="1"/>
          <p:nvPr/>
        </p:nvSpPr>
        <p:spPr>
          <a:xfrm>
            <a:off x="101600" y="11158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C00000"/>
                </a:solidFill>
                <a:effectLst/>
                <a:latin typeface="Palatino Linotype" panose="02040502050505030304" pitchFamily="18" charset="0"/>
              </a:rPr>
              <a:t>Reinforcement Learning </a:t>
            </a:r>
            <a:endParaRPr lang="en-IN" sz="24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2108C3-959C-29E4-4780-168F1C1F4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063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8D49DC-80A5-F5DA-4495-DD636EFDB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99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pic>
        <p:nvPicPr>
          <p:cNvPr id="5" name="Picture 2" descr="Types of Machine Learning - Image Source: Hacker NoonTypes of Machine Learning - Image Source: Hacker Noon">
            <a:extLst>
              <a:ext uri="{FF2B5EF4-FFF2-40B4-BE49-F238E27FC236}">
                <a16:creationId xmlns:a16="http://schemas.microsoft.com/office/drawing/2014/main" id="{E0B1E6D6-CBDE-AC2A-508D-F74C984D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0" y="978690"/>
            <a:ext cx="8642220" cy="541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D99314-41A7-8D2D-B163-07CB96C8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32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6EF3AB-8267-F11F-6354-C3F835C0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99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pic>
        <p:nvPicPr>
          <p:cNvPr id="5" name="Picture 10" descr="Supervised vs Reinforcement Learning - Image Source - SFL Scientific">
            <a:extLst>
              <a:ext uri="{FF2B5EF4-FFF2-40B4-BE49-F238E27FC236}">
                <a16:creationId xmlns:a16="http://schemas.microsoft.com/office/drawing/2014/main" id="{8FE3ADC9-5ECE-00DC-8470-8B8E8A66A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39" y="1224434"/>
            <a:ext cx="7899541" cy="47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407A4-595F-D5BF-6E00-37BE3201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29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04E182-3D6D-4036-F67A-7A990491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7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16A00-AEFF-B414-4D5F-5C249247AC96}"/>
              </a:ext>
            </a:extLst>
          </p:cNvPr>
          <p:cNvSpPr txBox="1"/>
          <p:nvPr/>
        </p:nvSpPr>
        <p:spPr>
          <a:xfrm>
            <a:off x="157655" y="10737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Major Approaches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DFA538-757B-AC8B-757A-FBD248B5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407"/>
            <a:ext cx="11366938" cy="452596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IN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Decision tree learning </a:t>
            </a:r>
            <a:r>
              <a:rPr lang="en-IN" b="1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-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Decision tree learning uses a 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decision tree 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as a 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predictive model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, which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maps observations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about an item to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conclusions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about the item's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target value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IN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 </a:t>
            </a:r>
            <a:r>
              <a:rPr lang="en-IN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decision tree</a:t>
            </a:r>
            <a:r>
              <a:rPr lang="en-IN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 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is a decision support tool that uses a tree-like graph or model of decisions and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their possible consequences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, including chance event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outcomes, resource costs, and utility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 It is one way to display an algorithm that only contains conditional control statements.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/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E065C7-4BD5-7314-981F-AF103A69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608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1037"/>
            <a:ext cx="10515600" cy="979597"/>
          </a:xfrm>
        </p:spPr>
        <p:txBody>
          <a:bodyPr>
            <a:normAutofit fontScale="90000"/>
          </a:bodyPr>
          <a:lstStyle/>
          <a:p>
            <a:r>
              <a:rPr lang="en-IN" sz="400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Major Approaches Cont’d</a:t>
            </a:r>
            <a:br>
              <a:rPr lang="en-I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660634"/>
            <a:ext cx="11805745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IN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Association rule learning -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Association rule learning 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is a 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rule-based machine learning method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for discovering interesting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relations between variables in large databases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 It is intended to identify strong rules discovered in databases using some measures of interestingness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454DF-EFEB-9B95-BC05-F69213E9C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06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8F5915-78F5-CAD6-A4AE-29150078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123387"/>
            <a:ext cx="11172496" cy="1325563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A02CE389-6001-99A8-4743-1CE2868DCFF0}"/>
              </a:ext>
            </a:extLst>
          </p:cNvPr>
          <p:cNvSpPr/>
          <p:nvPr/>
        </p:nvSpPr>
        <p:spPr>
          <a:xfrm>
            <a:off x="1387367" y="2572406"/>
            <a:ext cx="1891862" cy="192339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6A61B5A-DE89-0A99-CB6A-FD2678290382}"/>
              </a:ext>
            </a:extLst>
          </p:cNvPr>
          <p:cNvSpPr/>
          <p:nvPr/>
        </p:nvSpPr>
        <p:spPr>
          <a:xfrm>
            <a:off x="4702064" y="2246586"/>
            <a:ext cx="3423745" cy="224921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B51F4F-4ADD-AC09-3834-1B6A6DE00EDB}"/>
              </a:ext>
            </a:extLst>
          </p:cNvPr>
          <p:cNvSpPr txBox="1">
            <a:spLocks/>
          </p:cNvSpPr>
          <p:nvPr/>
        </p:nvSpPr>
        <p:spPr>
          <a:xfrm>
            <a:off x="0" y="12468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 </a:t>
            </a:r>
            <a:r>
              <a:rPr lang="en-IN" sz="2800">
                <a:solidFill>
                  <a:srgbClr val="C00000"/>
                </a:solidFill>
                <a:latin typeface="Palatino Linotype" panose="02040502050505030304" pitchFamily="18" charset="0"/>
              </a:rPr>
              <a:t>What is the name of the shape? And Color?</a:t>
            </a:r>
            <a:endParaRPr lang="en-IN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D35F7-2160-165B-06B1-EE936987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773" y="2119312"/>
            <a:ext cx="2205531" cy="2619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FB4001-5193-1B87-17F5-F80D286B4CBF}"/>
              </a:ext>
            </a:extLst>
          </p:cNvPr>
          <p:cNvSpPr txBox="1"/>
          <p:nvPr/>
        </p:nvSpPr>
        <p:spPr>
          <a:xfrm>
            <a:off x="9375227" y="4885829"/>
            <a:ext cx="183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cap="none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Kid ?...</a:t>
            </a:r>
            <a:endParaRPr lang="en-IN" sz="28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8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78" y="1031121"/>
            <a:ext cx="11382705" cy="4925144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Artificial neural networks </a:t>
            </a:r>
            <a:r>
              <a:rPr lang="en-IN" b="1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-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An artificial neural network (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ANN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) learning algorithm, usually called "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neural network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" (NN), is a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learning algorithm that is vaguely inspired by biological neural networks.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Computations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are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structured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in terms of an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interconnected group of artificial neurons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,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processing information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using a connectionist approach to computation.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They are usually used to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model complex relationships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between inputs and outputs, to find patterns in data, or to capture the statistical structure in an unknown joint probability distribution between observed variables.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/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68C95F-227B-E559-B5E2-0FEAA09EF9CC}"/>
              </a:ext>
            </a:extLst>
          </p:cNvPr>
          <p:cNvSpPr txBox="1">
            <a:spLocks/>
          </p:cNvSpPr>
          <p:nvPr/>
        </p:nvSpPr>
        <p:spPr>
          <a:xfrm>
            <a:off x="94593" y="479801"/>
            <a:ext cx="10515600" cy="979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Major Approaches Cont’d</a:t>
            </a:r>
            <a:br>
              <a:rPr lang="en-I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2F94F4-1312-4606-6D6F-3F91E8D5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62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413" y="1499803"/>
            <a:ext cx="11582401" cy="4858955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Deep learning </a:t>
            </a:r>
            <a:r>
              <a:rPr lang="en-IN" b="1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-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Falling hardware prices and the development of GPUs for personal use in the last few years have contributed to the development of the concept of 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deep learning which consists of multiple hidden layers in an artificial neural network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This approach tries to model the way the human brain processes light and sound into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vision and hearing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 Some successful applications of deep learning are 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computer vision and speech recognition</a:t>
            </a:r>
            <a:r>
              <a:rPr lang="en-IN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  <a:endParaRPr lang="en-IN" b="1">
              <a:solidFill>
                <a:schemeClr val="tx2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/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B69AE-BF45-9054-93EB-CD0EB098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6" y="681037"/>
            <a:ext cx="10515600" cy="979597"/>
          </a:xfrm>
        </p:spPr>
        <p:txBody>
          <a:bodyPr>
            <a:normAutofit fontScale="90000"/>
          </a:bodyPr>
          <a:lstStyle/>
          <a:p>
            <a:r>
              <a:rPr lang="en-IN" sz="400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Major Approaches Cont’d</a:t>
            </a:r>
            <a:br>
              <a:rPr lang="en-I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C5F32-9D36-AE41-F9DF-62AA3558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890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66" y="1468273"/>
            <a:ext cx="11500944" cy="435133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Support vector machines </a:t>
            </a:r>
            <a:r>
              <a:rPr lang="en-IN" b="1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-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Support vector machines (SVMs) are a set of related 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supervised learning methods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used for classification and regression.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Given a set of training examples, each marked as belonging to one of two categories, an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SVM training algorithm builds a model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that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predicts whether a new example falls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into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one category or the other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/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59FE4B-7E1F-1648-271B-A34CE0D4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1037"/>
            <a:ext cx="10515600" cy="979597"/>
          </a:xfrm>
        </p:spPr>
        <p:txBody>
          <a:bodyPr>
            <a:normAutofit fontScale="90000"/>
          </a:bodyPr>
          <a:lstStyle/>
          <a:p>
            <a:r>
              <a:rPr lang="en-IN" sz="400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Major Approaches Cont’d</a:t>
            </a:r>
            <a:br>
              <a:rPr lang="en-I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3FB0D0-D904-68E8-0D4C-0183EA99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099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704" y="1384190"/>
            <a:ext cx="11343290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Clustering</a:t>
            </a:r>
            <a:r>
              <a:rPr lang="en-IN" b="1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-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Cluster analysis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is the assignment of a set of observations into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subsets (called </a:t>
            </a:r>
            <a:r>
              <a:rPr lang="en-IN" i="1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clusters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)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so that observations within the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same cluster are similar according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to some predesignated criterion or criteria, while observations drawn from different clusters are dissimilar. Different clustering techniques make different assumptions about the structure of the data.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/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0E6587-6AB8-9680-2CC5-5CB2C6A3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1037"/>
            <a:ext cx="10515600" cy="979597"/>
          </a:xfrm>
        </p:spPr>
        <p:txBody>
          <a:bodyPr>
            <a:normAutofit fontScale="90000"/>
          </a:bodyPr>
          <a:lstStyle/>
          <a:p>
            <a:r>
              <a:rPr lang="en-IN" sz="400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Major Approaches Cont’d</a:t>
            </a:r>
            <a:br>
              <a:rPr lang="en-I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54DB12-FCDA-4A84-C5B2-EC29FA9EB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803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724" y="1426232"/>
            <a:ext cx="11500945" cy="460670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Genetic algorithms </a:t>
            </a:r>
            <a:r>
              <a:rPr lang="en-IN" b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-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 genetic algorithm (GA) is a search 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heuristic that mimics the process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of natural selection and uses methods such as mutation and crossover to generate new genotypes in the hope of finding good solutions to a given problem.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In machine learning, genetic algorithms found some uses in the 1980s and 1990s. Conversely, machine-learning techniques have been used to improve the performance of genetic and evolutionary algorithms.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/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C267EE-8ACD-3A6E-0BAE-FD2F6E92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1037"/>
            <a:ext cx="10515600" cy="979597"/>
          </a:xfrm>
        </p:spPr>
        <p:txBody>
          <a:bodyPr>
            <a:normAutofit fontScale="90000"/>
          </a:bodyPr>
          <a:lstStyle/>
          <a:p>
            <a:r>
              <a:rPr lang="en-IN" sz="400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Major Approaches Cont’d</a:t>
            </a:r>
            <a:br>
              <a:rPr lang="en-I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37C013-896A-A9F4-249D-9456E5B6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395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868" y="1436742"/>
            <a:ext cx="11248697" cy="4351338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Feature selection approach </a:t>
            </a:r>
            <a:r>
              <a:rPr lang="en-IN" b="1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-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Feature selection is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the process of selecting an optimal subset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of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relevant features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for use in model construction.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It is assumed the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data contains some features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that are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either redundant or irrelevant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, and can thus be </a:t>
            </a:r>
            <a:r>
              <a:rPr lang="en-IN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removed to reduce calculation cost </a:t>
            </a:r>
            <a:r>
              <a:rPr lang="en-IN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without incurring much loss of information. Common optimality criteria include accuracy, similarity, and information measures.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/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03EB3E-FF7A-EDD8-CA4B-3A9E66D3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1037"/>
            <a:ext cx="10515600" cy="979597"/>
          </a:xfrm>
        </p:spPr>
        <p:txBody>
          <a:bodyPr>
            <a:normAutofit fontScale="90000"/>
          </a:bodyPr>
          <a:lstStyle/>
          <a:p>
            <a:r>
              <a:rPr lang="en-IN" sz="400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Major Approaches Cont’d</a:t>
            </a:r>
            <a:br>
              <a:rPr lang="en-I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7EB2D8-77C2-46A5-6754-43E0C27D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448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1309" y="374811"/>
            <a:ext cx="9480944" cy="69057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-28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Machine Learning </a:t>
            </a:r>
            <a:r>
              <a:rPr spc="-28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Techniques</a:t>
            </a:r>
            <a:endParaRPr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192" y="1519865"/>
            <a:ext cx="11336694" cy="28516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10">
                <a:solidFill>
                  <a:srgbClr val="C00000"/>
                </a:solidFill>
                <a:latin typeface="Palatino Linotype" panose="02040502050505030304" pitchFamily="18" charset="0"/>
                <a:cs typeface="Arial"/>
              </a:rPr>
              <a:t>classification: </a:t>
            </a:r>
            <a:r>
              <a:rPr sz="3200" spc="-60">
                <a:latin typeface="Palatino Linotype" panose="02040502050505030304" pitchFamily="18" charset="0"/>
                <a:cs typeface="Arial"/>
              </a:rPr>
              <a:t>predict </a:t>
            </a:r>
            <a:r>
              <a:rPr sz="3200" spc="-235">
                <a:latin typeface="Palatino Linotype" panose="02040502050505030304" pitchFamily="18" charset="0"/>
                <a:cs typeface="Arial"/>
              </a:rPr>
              <a:t>class </a:t>
            </a:r>
            <a:r>
              <a:rPr sz="3200" spc="-30">
                <a:latin typeface="Palatino Linotype" panose="02040502050505030304" pitchFamily="18" charset="0"/>
                <a:cs typeface="Arial"/>
              </a:rPr>
              <a:t>from</a:t>
            </a:r>
            <a:r>
              <a:rPr sz="3200" spc="-290">
                <a:latin typeface="Palatino Linotype" panose="02040502050505030304" pitchFamily="18" charset="0"/>
                <a:cs typeface="Arial"/>
              </a:rPr>
              <a:t> </a:t>
            </a:r>
            <a:r>
              <a:rPr sz="3200" spc="-125">
                <a:latin typeface="Palatino Linotype" panose="02040502050505030304" pitchFamily="18" charset="0"/>
                <a:cs typeface="Arial"/>
              </a:rPr>
              <a:t>observations</a:t>
            </a:r>
            <a:endParaRPr sz="3200">
              <a:latin typeface="Palatino Linotype" panose="02040502050505030304" pitchFamily="18" charset="0"/>
              <a:cs typeface="Arial"/>
            </a:endParaRPr>
          </a:p>
          <a:p>
            <a:pPr marL="355600" marR="1722755" indent="-342900">
              <a:lnSpc>
                <a:spcPct val="15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00">
                <a:solidFill>
                  <a:srgbClr val="C00000"/>
                </a:solidFill>
                <a:latin typeface="Palatino Linotype" panose="02040502050505030304" pitchFamily="18" charset="0"/>
                <a:cs typeface="Arial"/>
              </a:rPr>
              <a:t>clustering: </a:t>
            </a:r>
            <a:r>
              <a:rPr sz="3200" spc="-114">
                <a:latin typeface="Palatino Linotype" panose="02040502050505030304" pitchFamily="18" charset="0"/>
                <a:cs typeface="Arial"/>
              </a:rPr>
              <a:t>group </a:t>
            </a:r>
            <a:r>
              <a:rPr sz="3200" spc="-125">
                <a:latin typeface="Palatino Linotype" panose="02040502050505030304" pitchFamily="18" charset="0"/>
                <a:cs typeface="Arial"/>
              </a:rPr>
              <a:t>observations</a:t>
            </a:r>
            <a:r>
              <a:rPr sz="3200" spc="-320">
                <a:latin typeface="Palatino Linotype" panose="02040502050505030304" pitchFamily="18" charset="0"/>
                <a:cs typeface="Arial"/>
              </a:rPr>
              <a:t> </a:t>
            </a:r>
            <a:r>
              <a:rPr sz="3200" spc="-15">
                <a:latin typeface="Palatino Linotype" panose="02040502050505030304" pitchFamily="18" charset="0"/>
                <a:cs typeface="Arial"/>
              </a:rPr>
              <a:t>into</a:t>
            </a:r>
            <a:r>
              <a:rPr lang="en-IN" sz="3200" spc="-15">
                <a:latin typeface="Palatino Linotype" panose="02040502050505030304" pitchFamily="18" charset="0"/>
                <a:cs typeface="Arial"/>
              </a:rPr>
              <a:t> </a:t>
            </a:r>
            <a:r>
              <a:rPr sz="3200" spc="-40">
                <a:latin typeface="Palatino Linotype" panose="02040502050505030304" pitchFamily="18" charset="0"/>
                <a:cs typeface="Arial"/>
              </a:rPr>
              <a:t>meaningful”</a:t>
            </a:r>
            <a:r>
              <a:rPr sz="3200" spc="-140">
                <a:latin typeface="Palatino Linotype" panose="02040502050505030304" pitchFamily="18" charset="0"/>
                <a:cs typeface="Arial"/>
              </a:rPr>
              <a:t> </a:t>
            </a:r>
            <a:r>
              <a:rPr sz="3200" spc="-155">
                <a:latin typeface="Palatino Linotype" panose="02040502050505030304" pitchFamily="18" charset="0"/>
                <a:cs typeface="Arial"/>
              </a:rPr>
              <a:t>groups</a:t>
            </a:r>
            <a:endParaRPr sz="3200">
              <a:latin typeface="Palatino Linotype" panose="02040502050505030304" pitchFamily="18" charset="0"/>
              <a:cs typeface="Arial"/>
            </a:endParaRPr>
          </a:p>
          <a:p>
            <a:pPr marL="355600" marR="478790" indent="-342900">
              <a:lnSpc>
                <a:spcPct val="15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IN" sz="3200" spc="-150">
                <a:solidFill>
                  <a:srgbClr val="C00000"/>
                </a:solidFill>
                <a:latin typeface="Palatino Linotype" panose="02040502050505030304" pitchFamily="18" charset="0"/>
                <a:cs typeface="Arial"/>
              </a:rPr>
              <a:t>R</a:t>
            </a:r>
            <a:r>
              <a:rPr sz="3200" spc="-150">
                <a:solidFill>
                  <a:srgbClr val="C00000"/>
                </a:solidFill>
                <a:latin typeface="Palatino Linotype" panose="02040502050505030304" pitchFamily="18" charset="0"/>
                <a:cs typeface="Arial"/>
              </a:rPr>
              <a:t>egression </a:t>
            </a:r>
            <a:r>
              <a:rPr sz="3200" spc="-65">
                <a:solidFill>
                  <a:srgbClr val="C00000"/>
                </a:solidFill>
                <a:latin typeface="Palatino Linotype" panose="02040502050505030304" pitchFamily="18" charset="0"/>
                <a:cs typeface="Arial"/>
              </a:rPr>
              <a:t>(prediction): </a:t>
            </a:r>
            <a:r>
              <a:rPr sz="3200" spc="-60">
                <a:latin typeface="Palatino Linotype" panose="02040502050505030304" pitchFamily="18" charset="0"/>
                <a:cs typeface="Arial"/>
              </a:rPr>
              <a:t>predict </a:t>
            </a:r>
            <a:r>
              <a:rPr sz="3200" spc="-145">
                <a:latin typeface="Palatino Linotype" panose="02040502050505030304" pitchFamily="18" charset="0"/>
                <a:cs typeface="Arial"/>
              </a:rPr>
              <a:t>value</a:t>
            </a:r>
            <a:r>
              <a:rPr sz="3200" spc="-409">
                <a:latin typeface="Palatino Linotype" panose="02040502050505030304" pitchFamily="18" charset="0"/>
                <a:cs typeface="Arial"/>
              </a:rPr>
              <a:t> </a:t>
            </a:r>
            <a:r>
              <a:rPr sz="3200" spc="-35">
                <a:latin typeface="Palatino Linotype" panose="02040502050505030304" pitchFamily="18" charset="0"/>
                <a:cs typeface="Arial"/>
              </a:rPr>
              <a:t>from  </a:t>
            </a:r>
            <a:r>
              <a:rPr sz="3200" spc="-125">
                <a:latin typeface="Palatino Linotype" panose="02040502050505030304" pitchFamily="18" charset="0"/>
                <a:cs typeface="Arial"/>
              </a:rPr>
              <a:t>observations</a:t>
            </a:r>
            <a:endParaRPr sz="320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74865-98C7-9D7A-24E6-85997725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3F6AC-9A42-4A9C-B34F-8ED90ABE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96" y="378764"/>
            <a:ext cx="10782883" cy="575144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B91D9C-D970-C9B7-5862-1B17227C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432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FFDF4-5CD9-49FD-86BE-998170BE3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81" y="214214"/>
            <a:ext cx="10846449" cy="600930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DA23FA-1A44-CCBB-C6F5-BDFDC3CD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516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F4411-FE78-4DEB-A0BF-B877369D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8" y="346398"/>
            <a:ext cx="11284278" cy="619436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21FBD7-B25D-E69A-119F-8E108D35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37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2303CA-21EC-8D07-59FE-9BEB28E8609B}"/>
              </a:ext>
            </a:extLst>
          </p:cNvPr>
          <p:cNvSpPr txBox="1"/>
          <p:nvPr/>
        </p:nvSpPr>
        <p:spPr>
          <a:xfrm>
            <a:off x="509752" y="2043170"/>
            <a:ext cx="11172496" cy="1693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>
                <a:latin typeface="Comic Sans MS" panose="030F0702030302020204" pitchFamily="66" charset="0"/>
              </a:rPr>
              <a:t>Let’s suppose one day you went shopping for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apples</a:t>
            </a:r>
            <a:r>
              <a:rPr lang="en-US" sz="2400">
                <a:latin typeface="Comic Sans MS" panose="030F0702030302020204" pitchFamily="66" charset="0"/>
              </a:rPr>
              <a:t>. The vendor had a cart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full of apples </a:t>
            </a:r>
            <a:r>
              <a:rPr lang="en-US" sz="2400">
                <a:latin typeface="Comic Sans MS" panose="030F0702030302020204" pitchFamily="66" charset="0"/>
              </a:rPr>
              <a:t>from where you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could handpick the fruit</a:t>
            </a:r>
            <a:r>
              <a:rPr lang="en-US" sz="2400">
                <a:latin typeface="Comic Sans MS" panose="030F0702030302020204" pitchFamily="66" charset="0"/>
              </a:rPr>
              <a:t>, get it weighed and pay according to the rate fixed (per Kg).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877681-4D1D-276F-7600-0F12FAF6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123387"/>
            <a:ext cx="11172496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84BED2-11B7-71F0-B2FA-24A5F1477E14}"/>
              </a:ext>
            </a:extLst>
          </p:cNvPr>
          <p:cNvSpPr txBox="1">
            <a:spLocks/>
          </p:cNvSpPr>
          <p:nvPr/>
        </p:nvSpPr>
        <p:spPr>
          <a:xfrm>
            <a:off x="0" y="105240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 </a:t>
            </a:r>
            <a:r>
              <a:rPr lang="en-IN" sz="2800">
                <a:solidFill>
                  <a:srgbClr val="C00000"/>
                </a:solidFill>
                <a:latin typeface="Palatino Linotype" panose="02040502050505030304" pitchFamily="18" charset="0"/>
              </a:rPr>
              <a:t>Example</a:t>
            </a:r>
            <a:endParaRPr lang="en-IN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BE73A-1517-E7BB-C875-0415CC065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102" y="3978795"/>
            <a:ext cx="345638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53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76DD4-A9FD-483C-9388-B20D5EAF0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17" y="154246"/>
            <a:ext cx="11588953" cy="58080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E6BC61-F8C7-5FEB-6198-849C6AE57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307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AA857-A7A7-441C-85BF-3680712B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85" y="388094"/>
            <a:ext cx="10924313" cy="55741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76681B-BBE6-6BA7-AA26-1D5BE10D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441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027" y="291554"/>
            <a:ext cx="10515600" cy="696420"/>
          </a:xfrm>
        </p:spPr>
        <p:txBody>
          <a:bodyPr>
            <a:normAutofit fontScale="90000"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Applications</a:t>
            </a:r>
            <a:br>
              <a:rPr lang="en-IN">
                <a:solidFill>
                  <a:srgbClr val="00206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endParaRPr lang="en-IN">
              <a:solidFill>
                <a:srgbClr val="00206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311" y="756745"/>
            <a:ext cx="5864772" cy="5946336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3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Agriculture</a:t>
            </a:r>
          </a:p>
          <a:p>
            <a:pPr algn="just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3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Adaptive websites</a:t>
            </a:r>
          </a:p>
          <a:p>
            <a:pPr algn="just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3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Bioinformatics</a:t>
            </a:r>
          </a:p>
          <a:p>
            <a:pPr algn="just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3400" err="1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Cheminformatics</a:t>
            </a:r>
            <a:endParaRPr lang="en-IN" sz="3400">
              <a:solidFill>
                <a:schemeClr val="bg2">
                  <a:lumMod val="10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3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Classifying DNA sequences</a:t>
            </a:r>
          </a:p>
          <a:p>
            <a:pPr algn="just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3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Computational anatomy</a:t>
            </a:r>
          </a:p>
          <a:p>
            <a:pPr algn="just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3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Computer Networks</a:t>
            </a:r>
          </a:p>
          <a:p>
            <a:pPr algn="just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3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Telecommunication</a:t>
            </a:r>
          </a:p>
          <a:p>
            <a:pPr algn="just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3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Computer vision, including object recognition</a:t>
            </a:r>
          </a:p>
          <a:p>
            <a:endParaRPr lang="en-IN">
              <a:solidFill>
                <a:schemeClr val="tx2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BF0EA7-0025-9040-5112-D99EF40F6926}"/>
              </a:ext>
            </a:extLst>
          </p:cNvPr>
          <p:cNvSpPr txBox="1">
            <a:spLocks/>
          </p:cNvSpPr>
          <p:nvPr/>
        </p:nvSpPr>
        <p:spPr>
          <a:xfrm>
            <a:off x="6618890" y="1397876"/>
            <a:ext cx="5058103" cy="49157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Detecting credit-card fraud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General game playing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Information retrieval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Internet fraud detection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Linguistics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Marketing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Machine perception</a:t>
            </a:r>
          </a:p>
          <a:p>
            <a:pPr>
              <a:lnSpc>
                <a:spcPct val="150000"/>
              </a:lnSpc>
            </a:pPr>
            <a:r>
              <a:rPr lang="en-IN" sz="24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Medical diagnosis</a:t>
            </a:r>
          </a:p>
          <a:p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630BA-9E77-FFCB-2354-4C708653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684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45" y="1583887"/>
            <a:ext cx="6035566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IN" sz="26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Economics</a:t>
            </a:r>
          </a:p>
          <a:p>
            <a:r>
              <a:rPr lang="en-IN" sz="26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Insurance</a:t>
            </a:r>
          </a:p>
          <a:p>
            <a:r>
              <a:rPr lang="en-IN" sz="26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Natural language processing</a:t>
            </a:r>
          </a:p>
          <a:p>
            <a:r>
              <a:rPr lang="en-IN" sz="26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Optimization and metaheuristic</a:t>
            </a:r>
          </a:p>
          <a:p>
            <a:r>
              <a:rPr lang="en-IN" sz="26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Online advertising</a:t>
            </a:r>
          </a:p>
          <a:p>
            <a:r>
              <a:rPr lang="en-IN" sz="26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Recommender systems</a:t>
            </a:r>
          </a:p>
          <a:p>
            <a:r>
              <a:rPr lang="en-IN" sz="26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Search engines</a:t>
            </a:r>
          </a:p>
          <a:p>
            <a:r>
              <a:rPr lang="en-IN" sz="260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Sentiment analysis</a:t>
            </a:r>
          </a:p>
          <a:p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049358-49D7-7CF4-5AC2-E1914B4E0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27" y="291554"/>
            <a:ext cx="10515600" cy="696420"/>
          </a:xfrm>
        </p:spPr>
        <p:txBody>
          <a:bodyPr>
            <a:normAutofit fontScale="90000"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Applications</a:t>
            </a:r>
            <a:br>
              <a:rPr lang="en-IN">
                <a:solidFill>
                  <a:srgbClr val="00206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endParaRPr lang="en-IN">
              <a:solidFill>
                <a:srgbClr val="00206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019D7A-A873-51A2-D3D2-ADC3F08B94DE}"/>
              </a:ext>
            </a:extLst>
          </p:cNvPr>
          <p:cNvSpPr txBox="1">
            <a:spLocks/>
          </p:cNvSpPr>
          <p:nvPr/>
        </p:nvSpPr>
        <p:spPr>
          <a:xfrm>
            <a:off x="6411311" y="1583887"/>
            <a:ext cx="5486399" cy="43513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Sequence mining</a:t>
            </a:r>
          </a:p>
          <a:p>
            <a:r>
              <a:rPr lang="en-IN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Software engineering</a:t>
            </a:r>
          </a:p>
          <a:p>
            <a:r>
              <a:rPr lang="en-IN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Speech and handwriting recognition</a:t>
            </a:r>
          </a:p>
          <a:p>
            <a:r>
              <a:rPr lang="en-IN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Financial market analysis</a:t>
            </a:r>
          </a:p>
          <a:p>
            <a:r>
              <a:rPr lang="en-IN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Structural health monitoring</a:t>
            </a:r>
          </a:p>
          <a:p>
            <a:r>
              <a:rPr lang="en-IN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Syntactic pattern recognition</a:t>
            </a:r>
          </a:p>
          <a:p>
            <a:r>
              <a:rPr lang="en-IN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Time series forecasting</a:t>
            </a:r>
          </a:p>
          <a:p>
            <a:r>
              <a:rPr lang="en-IN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User </a:t>
            </a:r>
            <a:r>
              <a:rPr lang="en-IN" err="1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behavior</a:t>
            </a:r>
            <a:r>
              <a:rPr lang="en-IN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analytics</a:t>
            </a:r>
          </a:p>
          <a:p>
            <a:r>
              <a:rPr lang="en-IN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Translation</a:t>
            </a:r>
          </a:p>
          <a:p>
            <a:endParaRPr lang="en-IN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74F1F4-05DC-DA09-125B-605AEB533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641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  <a:cs typeface="Times New Roman" pitchFamily="18" charset="0"/>
              </a:rPr>
              <a:t>Top 10 Current Applications of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772" y="1478784"/>
            <a:ext cx="10515600" cy="4837934"/>
          </a:xfrm>
        </p:spPr>
        <p:txBody>
          <a:bodyPr>
            <a:normAutofit fontScale="85000" lnSpcReduction="20000"/>
          </a:bodyPr>
          <a:lstStyle/>
          <a:p>
            <a:endParaRPr lang="en-IN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3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Google Translator</a:t>
            </a:r>
          </a:p>
          <a:p>
            <a:r>
              <a:rPr lang="en-IN" sz="3300" err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Moley</a:t>
            </a:r>
            <a:endParaRPr lang="en-IN" sz="33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cs typeface="Times New Roman" pitchFamily="18" charset="0"/>
            </a:endParaRPr>
          </a:p>
          <a:p>
            <a:r>
              <a:rPr lang="en-IN" sz="3300" err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NetFlix</a:t>
            </a:r>
            <a:endParaRPr lang="en-IN" sz="33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cs typeface="Times New Roman" pitchFamily="18" charset="0"/>
            </a:endParaRPr>
          </a:p>
          <a:p>
            <a:r>
              <a:rPr lang="en-IN" sz="33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Tesla</a:t>
            </a:r>
          </a:p>
          <a:p>
            <a:r>
              <a:rPr lang="en-IN" sz="33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iPhone</a:t>
            </a:r>
          </a:p>
          <a:p>
            <a:r>
              <a:rPr lang="en-IN" sz="33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Amazon</a:t>
            </a:r>
          </a:p>
          <a:p>
            <a:r>
              <a:rPr lang="en-IN" sz="33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UBER Eats/ </a:t>
            </a:r>
            <a:r>
              <a:rPr lang="en-IN" sz="3300" err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Swiggy</a:t>
            </a:r>
            <a:endParaRPr lang="en-IN" sz="33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cs typeface="Times New Roman" pitchFamily="18" charset="0"/>
            </a:endParaRPr>
          </a:p>
          <a:p>
            <a:r>
              <a:rPr lang="en-IN" sz="33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Facebook</a:t>
            </a:r>
          </a:p>
          <a:p>
            <a:r>
              <a:rPr lang="en-IN" sz="33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Google maps</a:t>
            </a:r>
          </a:p>
          <a:p>
            <a:r>
              <a:rPr lang="en-IN" sz="3300" err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itchFamily="18" charset="0"/>
              </a:rPr>
              <a:t>Kuka</a:t>
            </a:r>
            <a:endParaRPr lang="en-IN" sz="33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DFE02-B97C-05A4-599C-BA021F65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99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err="1"/>
              <a:t>Kaggle</a:t>
            </a:r>
            <a:r>
              <a:rPr lang="en-US" b="1"/>
              <a:t> Datasets - </a:t>
            </a:r>
            <a:r>
              <a:rPr lang="en-US">
                <a:hlinkClick r:id="rId2"/>
              </a:rPr>
              <a:t>https://www.kaggle.com/datasets</a:t>
            </a:r>
            <a:endParaRPr lang="en-US" b="1"/>
          </a:p>
          <a:p>
            <a:r>
              <a:rPr lang="en-US" b="1"/>
              <a:t>UCI Machine Learning Repository:</a:t>
            </a:r>
          </a:p>
          <a:p>
            <a:pPr marL="0" indent="0">
              <a:buNone/>
            </a:pPr>
            <a:r>
              <a:rPr lang="en-US" b="1"/>
              <a:t>    </a:t>
            </a:r>
            <a:r>
              <a:rPr lang="en-US">
                <a:hlinkClick r:id="rId3"/>
              </a:rPr>
              <a:t>https://archive.ics.uci.edu/ml/datasets.html</a:t>
            </a:r>
            <a:endParaRPr lang="en-US"/>
          </a:p>
          <a:p>
            <a:r>
              <a:rPr lang="en-US" b="1"/>
              <a:t>Amazon Datasets: </a:t>
            </a:r>
            <a:r>
              <a:rPr lang="en-US">
                <a:hlinkClick r:id="rId4"/>
              </a:rPr>
              <a:t>https://registry.opendata.aws/usage-examples/</a:t>
            </a:r>
            <a:endParaRPr lang="en-US" b="1"/>
          </a:p>
          <a:p>
            <a:endParaRPr lang="en-US" b="1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94DAC-BCE8-D303-C2B7-F5CE9182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709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Google’s Datasets Search Engine: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https://toolbox.google.com/datasetsearch?source=post_page---------------------------</a:t>
            </a:r>
            <a:endParaRPr lang="en-US"/>
          </a:p>
          <a:p>
            <a:r>
              <a:rPr lang="en-US" b="1"/>
              <a:t>Microsoft Datasets: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https://msropendata.com/?source=post_page---------------------------</a:t>
            </a:r>
            <a:endParaRPr lang="en-US"/>
          </a:p>
          <a:p>
            <a:r>
              <a:rPr lang="en-US" b="1"/>
              <a:t>Awesome Public Datasets Collection: </a:t>
            </a:r>
            <a:r>
              <a:rPr lang="en-US">
                <a:hlinkClick r:id="rId4"/>
              </a:rPr>
              <a:t>https://github.com/awesomedata/awesome-public-datasets?source=post_page---------------------------</a:t>
            </a: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B34E1-8188-BC92-75F0-A30842891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641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69160"/>
          </a:xfrm>
        </p:spPr>
        <p:txBody>
          <a:bodyPr>
            <a:normAutofit/>
          </a:bodyPr>
          <a:lstStyle/>
          <a:p>
            <a:r>
              <a:rPr lang="en-US" b="1"/>
              <a:t>Computer Vision Datasets: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https://www.visualdata.io/?source=post_page---------------------------</a:t>
            </a:r>
            <a:endParaRPr lang="en-US"/>
          </a:p>
          <a:p>
            <a:r>
              <a:rPr lang="en-US" b="1"/>
              <a:t>Government Datasets: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https://www.data.gov/?source=post_page---------------------------</a:t>
            </a:r>
            <a:endParaRPr lang="en-US"/>
          </a:p>
          <a:p>
            <a:pPr marL="0" indent="0">
              <a:buNone/>
            </a:pPr>
            <a:r>
              <a:rPr lang="en-US">
                <a:hlinkClick r:id="rId4"/>
              </a:rPr>
              <a:t>https://data.gov.in/?source=post_page---------------------------</a:t>
            </a:r>
            <a:endParaRPr lang="en-US"/>
          </a:p>
          <a:p>
            <a:pPr marL="0" indent="0">
              <a:buNone/>
            </a:pPr>
            <a:r>
              <a:rPr lang="en-US">
                <a:hlinkClick r:id="rId5"/>
              </a:rPr>
              <a:t>https://data.europa.eu/euodp/data/dataset?source=post_page---------------------------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873A3-1AC5-AB4C-48AA-08449FFC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16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F473B6-C95E-1D49-4250-9A9145B4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123387"/>
            <a:ext cx="11172496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6E4A7-7D66-2335-9B33-286A50037CE1}"/>
              </a:ext>
            </a:extLst>
          </p:cNvPr>
          <p:cNvSpPr txBox="1"/>
          <p:nvPr/>
        </p:nvSpPr>
        <p:spPr>
          <a:xfrm>
            <a:off x="199697" y="156530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cap="none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Task</a:t>
            </a:r>
            <a:endParaRPr lang="en-IN" sz="28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B6378-B225-B4F8-9578-497755753366}"/>
              </a:ext>
            </a:extLst>
          </p:cNvPr>
          <p:cNvSpPr txBox="1"/>
          <p:nvPr/>
        </p:nvSpPr>
        <p:spPr>
          <a:xfrm>
            <a:off x="1429407" y="2088525"/>
            <a:ext cx="7630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ea typeface="Times New Roman"/>
                <a:cs typeface="Times New Roman" panose="02020603050405020304" pitchFamily="18" charset="0"/>
              </a:rPr>
              <a:t>How will you </a:t>
            </a:r>
            <a:r>
              <a:rPr lang="en-IN" sz="2800" b="1">
                <a:solidFill>
                  <a:srgbClr val="0070C0"/>
                </a:solidFill>
                <a:latin typeface="Comic Sans MS" panose="030F0702030302020204" pitchFamily="66" charset="0"/>
                <a:ea typeface="Times New Roman"/>
                <a:cs typeface="Times New Roman" panose="02020603050405020304" pitchFamily="18" charset="0"/>
              </a:rPr>
              <a:t>choose </a:t>
            </a:r>
            <a:r>
              <a:rPr lang="en-IN" sz="2800" b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ea typeface="Times New Roman"/>
                <a:cs typeface="Times New Roman" panose="02020603050405020304" pitchFamily="18" charset="0"/>
              </a:rPr>
              <a:t>the </a:t>
            </a:r>
            <a:r>
              <a:rPr lang="en-IN" sz="2800" b="1">
                <a:solidFill>
                  <a:srgbClr val="0070C0"/>
                </a:solidFill>
                <a:latin typeface="Comic Sans MS" panose="030F0702030302020204" pitchFamily="66" charset="0"/>
                <a:ea typeface="Times New Roman"/>
                <a:cs typeface="Times New Roman" panose="02020603050405020304" pitchFamily="18" charset="0"/>
              </a:rPr>
              <a:t>best apples</a:t>
            </a:r>
            <a:r>
              <a:rPr lang="en-IN" sz="2800" b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ea typeface="Times New Roman"/>
                <a:cs typeface="Times New Roman" panose="02020603050405020304" pitchFamily="18" charset="0"/>
              </a:rPr>
              <a:t>?</a:t>
            </a:r>
            <a:endParaRPr lang="en-IN" sz="280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1B079-EC88-EDEF-7546-222FC87CB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30"/>
          <a:stretch/>
        </p:blipFill>
        <p:spPr>
          <a:xfrm>
            <a:off x="3250653" y="3009571"/>
            <a:ext cx="4085568" cy="282367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9FF3E5-C07D-C906-AF68-CF142080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Dr.Selva Kumar S (SCOPE)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9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611079-9536-5429-98F7-D68CB4D1FF03}"/>
              </a:ext>
            </a:extLst>
          </p:cNvPr>
          <p:cNvSpPr txBox="1"/>
          <p:nvPr/>
        </p:nvSpPr>
        <p:spPr>
          <a:xfrm>
            <a:off x="0" y="13025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cap="none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Learning from experience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382DB9-6D57-5911-5FB9-B22A00F3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123387"/>
            <a:ext cx="11172496" cy="1325563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E8422-6CAC-1146-1B89-E54B427268B1}"/>
              </a:ext>
            </a:extLst>
          </p:cNvPr>
          <p:cNvSpPr txBox="1"/>
          <p:nvPr/>
        </p:nvSpPr>
        <p:spPr>
          <a:xfrm>
            <a:off x="233854" y="1840966"/>
            <a:ext cx="11716407" cy="4370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Set of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learning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that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human gains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from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their experience of shopping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for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apples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 </a:t>
            </a:r>
          </a:p>
          <a:p>
            <a:pPr lvl="1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IN" sz="2400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Learning 1: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 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Bright red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apples are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sweeter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than pale ones</a:t>
            </a:r>
          </a:p>
          <a:p>
            <a:pPr lvl="1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IN" sz="2400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Learning 2: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 The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smaller and bright red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apples are sweet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only half the time</a:t>
            </a:r>
          </a:p>
          <a:p>
            <a:pPr lvl="1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IN" sz="2400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Learning 3:</a:t>
            </a:r>
            <a:r>
              <a:rPr lang="en-IN" sz="24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 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Small, pale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ones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aren’t sweet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at all</a:t>
            </a:r>
          </a:p>
          <a:p>
            <a:pPr lvl="1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IN" sz="2400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Learning 4:</a:t>
            </a:r>
            <a:r>
              <a:rPr lang="en-IN" sz="24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 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Crispier apples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are juicier</a:t>
            </a:r>
          </a:p>
          <a:p>
            <a:pPr lvl="1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IN" sz="2400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Learning 5:</a:t>
            </a:r>
            <a:r>
              <a:rPr lang="en-IN" sz="24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 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Green apples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are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tastier than red ones</a:t>
            </a:r>
          </a:p>
          <a:p>
            <a:pPr lvl="1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IN" sz="2400" b="1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Learning 6:</a:t>
            </a:r>
            <a:r>
              <a:rPr lang="en-IN" sz="24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 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You don’t need apples anymore</a:t>
            </a:r>
          </a:p>
        </p:txBody>
      </p:sp>
    </p:spTree>
    <p:extLst>
      <p:ext uri="{BB962C8B-B14F-4D97-AF65-F5344CB8AC3E}">
        <p14:creationId xmlns:p14="http://schemas.microsoft.com/office/powerpoint/2010/main" val="22563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8ED2F8-D95C-AB2B-22EF-068621D1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123387"/>
            <a:ext cx="11172496" cy="1325563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6F87B5-44D1-8C65-DDF4-53DB52BE76F3}"/>
              </a:ext>
            </a:extLst>
          </p:cNvPr>
          <p:cNvSpPr txBox="1">
            <a:spLocks/>
          </p:cNvSpPr>
          <p:nvPr/>
        </p:nvSpPr>
        <p:spPr>
          <a:xfrm>
            <a:off x="0" y="1283631"/>
            <a:ext cx="56755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What if you have to write code for it?</a:t>
            </a:r>
            <a:endParaRPr lang="en-IN" sz="240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0243-4D1B-6C24-B560-1B528ADCA935}"/>
              </a:ext>
            </a:extLst>
          </p:cNvPr>
          <p:cNvSpPr txBox="1"/>
          <p:nvPr/>
        </p:nvSpPr>
        <p:spPr>
          <a:xfrm>
            <a:off x="323193" y="2274838"/>
            <a:ext cx="11542985" cy="2693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Now, imagine you were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asked to write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computer program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to choose your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apples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endParaRPr lang="en-IN" sz="2400" b="1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b="1">
                <a:latin typeface="Palatino Linotype" panose="02040502050505030304" pitchFamily="18" charset="0"/>
                <a:cs typeface="Times New Roman" panose="02020603050405020304" pitchFamily="18" charset="0"/>
              </a:rPr>
              <a:t>You might write the following rules/algorithm:</a:t>
            </a:r>
          </a:p>
          <a:p>
            <a:pPr marL="822960" lvl="1" indent="-4572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if (bright red) </a:t>
            </a:r>
            <a:r>
              <a:rPr lang="en-IN" sz="2400">
                <a:latin typeface="Comic Sans MS" panose="030F0702030302020204" pitchFamily="66" charset="0"/>
                <a:cs typeface="Times New Roman" panose="02020603050405020304" pitchFamily="18" charset="0"/>
              </a:rPr>
              <a:t>and </a:t>
            </a: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if (size is big)</a:t>
            </a:r>
            <a:r>
              <a:rPr lang="en-IN" sz="2400">
                <a:latin typeface="Comic Sans MS" panose="030F0702030302020204" pitchFamily="66" charset="0"/>
                <a:cs typeface="Times New Roman" panose="02020603050405020304" pitchFamily="18" charset="0"/>
              </a:rPr>
              <a:t>: </a:t>
            </a:r>
            <a:r>
              <a:rPr lang="en-IN" sz="24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Apple is sweet.</a:t>
            </a:r>
          </a:p>
          <a:p>
            <a:pPr marL="822960" lvl="1" indent="-4572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if (crispy): </a:t>
            </a:r>
            <a:r>
              <a:rPr lang="en-IN" sz="24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Apple is juicy</a:t>
            </a:r>
            <a:r>
              <a:rPr lang="en-IN" sz="2400"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04B1A-EE07-3306-4EC4-D91670D9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664" y="4666593"/>
            <a:ext cx="1801556" cy="19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232A1D-C0AF-97AA-B648-71B50F054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123387"/>
            <a:ext cx="11172496" cy="1325563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  <a:latin typeface="Century Schoolbook" panose="02040604050505020304" pitchFamily="18" charset="0"/>
              </a:rPr>
              <a:t>Introduction to Machine Learning Cont’d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FD118-5D75-D3C5-30F8-994648D01AD7}"/>
              </a:ext>
            </a:extLst>
          </p:cNvPr>
          <p:cNvSpPr txBox="1"/>
          <p:nvPr/>
        </p:nvSpPr>
        <p:spPr>
          <a:xfrm>
            <a:off x="451945" y="1827001"/>
            <a:ext cx="11288109" cy="405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You would </a:t>
            </a:r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use these rules to choose the apples.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But every time you </a:t>
            </a:r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make a new observation </a:t>
            </a: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(what if you had to choose oranges, instead) </a:t>
            </a:r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from your experiments</a:t>
            </a: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, you have to </a:t>
            </a:r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modify the list of rules</a:t>
            </a: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 manually.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You have to </a:t>
            </a:r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understand the details of all the factors affecting the quality of the fruit</a:t>
            </a:r>
            <a:r>
              <a:rPr lang="en-IN" sz="2800">
                <a:latin typeface="Comic Sans MS" panose="030F0702030302020204" pitchFamily="66" charset="0"/>
                <a:cs typeface="Times New Roman" panose="02020603050405020304" pitchFamily="18" charset="0"/>
              </a:rPr>
              <a:t>. </a:t>
            </a:r>
            <a:endParaRPr lang="en-IN" sz="200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4F659E87B70A419CAE1A5092230E6B" ma:contentTypeVersion="6" ma:contentTypeDescription="Create a new document." ma:contentTypeScope="" ma:versionID="b6d70cd4f9d7c7ef7c89832c49249304">
  <xsd:schema xmlns:xsd="http://www.w3.org/2001/XMLSchema" xmlns:xs="http://www.w3.org/2001/XMLSchema" xmlns:p="http://schemas.microsoft.com/office/2006/metadata/properties" xmlns:ns2="5dbc6360-c13d-4683-9985-ea1540c9bf75" xmlns:ns3="bdf9c1d3-2a4c-4fde-897a-e4491510ebd4" targetNamespace="http://schemas.microsoft.com/office/2006/metadata/properties" ma:root="true" ma:fieldsID="ce1d6e354ebccf5335fb62c19a9b7a2b" ns2:_="" ns3:_="">
    <xsd:import namespace="5dbc6360-c13d-4683-9985-ea1540c9bf75"/>
    <xsd:import namespace="bdf9c1d3-2a4c-4fde-897a-e4491510eb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c6360-c13d-4683-9985-ea1540c9bf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f9c1d3-2a4c-4fde-897a-e4491510ebd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E0D77A-FD45-481A-84B2-94AE9ADBC70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F4C21F4-BFC9-4B41-A57E-0E9EE9497B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c6360-c13d-4683-9985-ea1540c9bf75"/>
    <ds:schemaRef ds:uri="bdf9c1d3-2a4c-4fde-897a-e4491510eb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68F585-786F-48D8-A958-9B3E55A298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Introduction to Machine Learning</vt:lpstr>
      <vt:lpstr>Introduction </vt:lpstr>
      <vt:lpstr>What is Machine Learning?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PowerPoint Presentation</vt:lpstr>
      <vt:lpstr>Introduction to Machine Learning Cont’d</vt:lpstr>
      <vt:lpstr>What is Data Science?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PowerPoint Presentation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Introduction to Machine Learning Cont’d</vt:lpstr>
      <vt:lpstr>Major Approaches Cont’d </vt:lpstr>
      <vt:lpstr>PowerPoint Presentation</vt:lpstr>
      <vt:lpstr>Major Approaches Cont’d </vt:lpstr>
      <vt:lpstr>Major Approaches Cont’d </vt:lpstr>
      <vt:lpstr>Major Approaches Cont’d </vt:lpstr>
      <vt:lpstr>Major Approaches Cont’d </vt:lpstr>
      <vt:lpstr>Major Approaches Cont’d </vt:lpstr>
      <vt:lpstr>Machine Learning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</vt:lpstr>
      <vt:lpstr>Applications </vt:lpstr>
      <vt:lpstr>Top 10 Current Applications of ML</vt:lpstr>
      <vt:lpstr>Datasets</vt:lpstr>
      <vt:lpstr>Datasets</vt:lpstr>
      <vt:lpstr>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SELVA KUMAR S</dc:creator>
  <cp:revision>4</cp:revision>
  <dcterms:created xsi:type="dcterms:W3CDTF">2023-01-04T07:32:40Z</dcterms:created>
  <dcterms:modified xsi:type="dcterms:W3CDTF">2024-11-23T06:12:17Z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0x010100D94F659E87B70A419CAE1A5092230E6B</vt:lpwstr>
  </property>
</Properties>
</file>